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57" r:id="rId3"/>
    <p:sldId id="259" r:id="rId4"/>
    <p:sldId id="260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69" r:id="rId14"/>
    <p:sldId id="273" r:id="rId15"/>
    <p:sldId id="277" r:id="rId16"/>
    <p:sldId id="278" r:id="rId17"/>
    <p:sldId id="275" r:id="rId18"/>
    <p:sldId id="279" r:id="rId19"/>
    <p:sldId id="276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8" r:id="rId42"/>
    <p:sldId id="310" r:id="rId43"/>
    <p:sldId id="309" r:id="rId44"/>
    <p:sldId id="302" r:id="rId45"/>
    <p:sldId id="304" r:id="rId46"/>
    <p:sldId id="305" r:id="rId47"/>
    <p:sldId id="307" r:id="rId48"/>
    <p:sldId id="312" r:id="rId49"/>
    <p:sldId id="313" r:id="rId50"/>
    <p:sldId id="314" r:id="rId51"/>
    <p:sldId id="315" r:id="rId52"/>
    <p:sldId id="318" r:id="rId53"/>
    <p:sldId id="319" r:id="rId54"/>
    <p:sldId id="320" r:id="rId55"/>
    <p:sldId id="321" r:id="rId56"/>
    <p:sldId id="287" r:id="rId57"/>
    <p:sldId id="303" r:id="rId58"/>
    <p:sldId id="263" r:id="rId59"/>
    <p:sldId id="306" r:id="rId60"/>
    <p:sldId id="322" r:id="rId61"/>
    <p:sldId id="261" r:id="rId62"/>
    <p:sldId id="262" r:id="rId63"/>
    <p:sldId id="324" r:id="rId64"/>
    <p:sldId id="325" r:id="rId65"/>
    <p:sldId id="326" r:id="rId66"/>
    <p:sldId id="327" r:id="rId67"/>
    <p:sldId id="328" r:id="rId6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CECFF"/>
    <a:srgbClr val="99CCFF"/>
    <a:srgbClr val="66FF99"/>
    <a:srgbClr val="66CCFF"/>
    <a:srgbClr val="FF9999"/>
    <a:srgbClr val="00CCFF"/>
    <a:srgbClr val="FF66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990" y="6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7DEFB-54E2-4F52-AE7C-D040DEE0C7C1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8AD32-F08D-4B57-92D1-BDD0DD177BA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dirty="0" smtClean="0">
              <a:latin typeface="Arial" pitchFamily="34" charset="0"/>
            </a:endParaRPr>
          </a:p>
        </p:txBody>
      </p:sp>
      <p:sp>
        <p:nvSpPr>
          <p:cNvPr id="138244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2CFC09C-A46E-4216-BFAB-B8AD497311AF}" type="slidenum">
              <a:rPr lang="be-BY" smtClean="0">
                <a:latin typeface="Arial" pitchFamily="34" charset="0"/>
              </a:rPr>
              <a:pPr/>
              <a:t>17</a:t>
            </a:fld>
            <a:endParaRPr lang="be-BY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8AD32-F08D-4B57-92D1-BDD0DD177BAD}" type="slidenum">
              <a:rPr lang="ru-RU" smtClean="0"/>
              <a:pPr/>
              <a:t>51</a:t>
            </a:fld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8AD32-F08D-4B57-92D1-BDD0DD177BAD}" type="slidenum">
              <a:rPr lang="ru-RU" smtClean="0"/>
              <a:pPr/>
              <a:t>54</a:t>
            </a:fld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Заметки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dirty="0" smtClean="0">
              <a:latin typeface="Arial" pitchFamily="34" charset="0"/>
            </a:endParaRPr>
          </a:p>
        </p:txBody>
      </p:sp>
      <p:sp>
        <p:nvSpPr>
          <p:cNvPr id="186372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413B50E-D2E3-4B42-BDEB-25BA8E54FF6C}" type="slidenum">
              <a:rPr lang="ru-RU" smtClean="0">
                <a:latin typeface="Arial" pitchFamily="34" charset="0"/>
              </a:rPr>
              <a:pPr/>
              <a:t>63</a:t>
            </a:fld>
            <a:endParaRPr lang="ru-R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 rot="5400000">
            <a:off x="-112712" y="112712"/>
            <a:ext cx="2636838" cy="2411413"/>
            <a:chOff x="0" y="2458"/>
            <a:chExt cx="2142" cy="1858"/>
          </a:xfrm>
        </p:grpSpPr>
        <p:sp>
          <p:nvSpPr>
            <p:cNvPr id="3" name="Freeform 3"/>
            <p:cNvSpPr>
              <a:spLocks/>
            </p:cNvSpPr>
            <p:nvPr/>
          </p:nvSpPr>
          <p:spPr bwMode="ltGray">
            <a:xfrm>
              <a:off x="0" y="2508"/>
              <a:ext cx="2142" cy="1804"/>
            </a:xfrm>
            <a:custGeom>
              <a:avLst/>
              <a:gdLst>
                <a:gd name="T0" fmla="*/ 329 w 2135"/>
                <a:gd name="T1" fmla="*/ 66 h 1804"/>
                <a:gd name="T2" fmla="*/ 161 w 2135"/>
                <a:gd name="T3" fmla="*/ 30 h 1804"/>
                <a:gd name="T4" fmla="*/ 0 w 2135"/>
                <a:gd name="T5" fmla="*/ 0 h 1804"/>
                <a:gd name="T6" fmla="*/ 0 w 2135"/>
                <a:gd name="T7" fmla="*/ 12 h 1804"/>
                <a:gd name="T8" fmla="*/ 161 w 2135"/>
                <a:gd name="T9" fmla="*/ 42 h 1804"/>
                <a:gd name="T10" fmla="*/ 323 w 2135"/>
                <a:gd name="T11" fmla="*/ 78 h 1804"/>
                <a:gd name="T12" fmla="*/ 556 w 2135"/>
                <a:gd name="T13" fmla="*/ 150 h 1804"/>
                <a:gd name="T14" fmla="*/ 777 w 2135"/>
                <a:gd name="T15" fmla="*/ 245 h 1804"/>
                <a:gd name="T16" fmla="*/ 993 w 2135"/>
                <a:gd name="T17" fmla="*/ 365 h 1804"/>
                <a:gd name="T18" fmla="*/ 1196 w 2135"/>
                <a:gd name="T19" fmla="*/ 503 h 1804"/>
                <a:gd name="T20" fmla="*/ 1381 w 2135"/>
                <a:gd name="T21" fmla="*/ 653 h 1804"/>
                <a:gd name="T22" fmla="*/ 1555 w 2135"/>
                <a:gd name="T23" fmla="*/ 827 h 1804"/>
                <a:gd name="T24" fmla="*/ 1710 w 2135"/>
                <a:gd name="T25" fmla="*/ 1019 h 1804"/>
                <a:gd name="T26" fmla="*/ 1854 w 2135"/>
                <a:gd name="T27" fmla="*/ 1229 h 1804"/>
                <a:gd name="T28" fmla="*/ 1937 w 2135"/>
                <a:gd name="T29" fmla="*/ 1366 h 1804"/>
                <a:gd name="T30" fmla="*/ 2009 w 2135"/>
                <a:gd name="T31" fmla="*/ 1510 h 1804"/>
                <a:gd name="T32" fmla="*/ 2069 w 2135"/>
                <a:gd name="T33" fmla="*/ 1654 h 1804"/>
                <a:gd name="T34" fmla="*/ 2123 w 2135"/>
                <a:gd name="T35" fmla="*/ 1804 h 1804"/>
                <a:gd name="T36" fmla="*/ 2135 w 2135"/>
                <a:gd name="T37" fmla="*/ 1804 h 1804"/>
                <a:gd name="T38" fmla="*/ 2081 w 2135"/>
                <a:gd name="T39" fmla="*/ 1654 h 1804"/>
                <a:gd name="T40" fmla="*/ 2021 w 2135"/>
                <a:gd name="T41" fmla="*/ 1510 h 1804"/>
                <a:gd name="T42" fmla="*/ 1949 w 2135"/>
                <a:gd name="T43" fmla="*/ 1366 h 1804"/>
                <a:gd name="T44" fmla="*/ 1866 w 2135"/>
                <a:gd name="T45" fmla="*/ 1223 h 1804"/>
                <a:gd name="T46" fmla="*/ 1722 w 2135"/>
                <a:gd name="T47" fmla="*/ 1013 h 1804"/>
                <a:gd name="T48" fmla="*/ 1561 w 2135"/>
                <a:gd name="T49" fmla="*/ 821 h 1804"/>
                <a:gd name="T50" fmla="*/ 1387 w 2135"/>
                <a:gd name="T51" fmla="*/ 647 h 1804"/>
                <a:gd name="T52" fmla="*/ 1202 w 2135"/>
                <a:gd name="T53" fmla="*/ 491 h 1804"/>
                <a:gd name="T54" fmla="*/ 999 w 2135"/>
                <a:gd name="T55" fmla="*/ 353 h 1804"/>
                <a:gd name="T56" fmla="*/ 783 w 2135"/>
                <a:gd name="T57" fmla="*/ 239 h 1804"/>
                <a:gd name="T58" fmla="*/ 562 w 2135"/>
                <a:gd name="T59" fmla="*/ 138 h 1804"/>
                <a:gd name="T60" fmla="*/ 329 w 2135"/>
                <a:gd name="T61" fmla="*/ 66 h 1804"/>
                <a:gd name="T62" fmla="*/ 329 w 2135"/>
                <a:gd name="T63" fmla="*/ 66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ru-RU">
                <a:latin typeface="Arial" charset="0"/>
              </a:endParaRPr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hidden">
            <a:xfrm>
              <a:off x="0" y="2458"/>
              <a:ext cx="1854" cy="1858"/>
            </a:xfrm>
            <a:custGeom>
              <a:avLst/>
              <a:gdLst>
                <a:gd name="T0" fmla="*/ 1854 w 1854"/>
                <a:gd name="T1" fmla="*/ 1858 h 1858"/>
                <a:gd name="T2" fmla="*/ 0 w 1854"/>
                <a:gd name="T3" fmla="*/ 1858 h 1858"/>
                <a:gd name="T4" fmla="*/ 0 w 1854"/>
                <a:gd name="T5" fmla="*/ 0 h 1858"/>
                <a:gd name="T6" fmla="*/ 1854 w 1854"/>
                <a:gd name="T7" fmla="*/ 1858 h 1858"/>
                <a:gd name="T8" fmla="*/ 1854 w 1854"/>
                <a:gd name="T9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ru-RU">
                <a:latin typeface="Arial" charset="0"/>
              </a:endParaRPr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ltGray">
            <a:xfrm>
              <a:off x="0" y="2708"/>
              <a:ext cx="1745" cy="1578"/>
            </a:xfrm>
            <a:custGeom>
              <a:avLst/>
              <a:gdLst>
                <a:gd name="T0" fmla="*/ 1640 w 1745"/>
                <a:gd name="T1" fmla="*/ 1377 h 1577"/>
                <a:gd name="T2" fmla="*/ 1692 w 1745"/>
                <a:gd name="T3" fmla="*/ 1479 h 1577"/>
                <a:gd name="T4" fmla="*/ 1732 w 1745"/>
                <a:gd name="T5" fmla="*/ 1577 h 1577"/>
                <a:gd name="T6" fmla="*/ 1745 w 1745"/>
                <a:gd name="T7" fmla="*/ 1577 h 1577"/>
                <a:gd name="T8" fmla="*/ 1703 w 1745"/>
                <a:gd name="T9" fmla="*/ 1469 h 1577"/>
                <a:gd name="T10" fmla="*/ 1649 w 1745"/>
                <a:gd name="T11" fmla="*/ 1367 h 1577"/>
                <a:gd name="T12" fmla="*/ 1535 w 1745"/>
                <a:gd name="T13" fmla="*/ 1157 h 1577"/>
                <a:gd name="T14" fmla="*/ 1395 w 1745"/>
                <a:gd name="T15" fmla="*/ 951 h 1577"/>
                <a:gd name="T16" fmla="*/ 1236 w 1745"/>
                <a:gd name="T17" fmla="*/ 756 h 1577"/>
                <a:gd name="T18" fmla="*/ 1061 w 1745"/>
                <a:gd name="T19" fmla="*/ 582 h 1577"/>
                <a:gd name="T20" fmla="*/ 876 w 1745"/>
                <a:gd name="T21" fmla="*/ 426 h 1577"/>
                <a:gd name="T22" fmla="*/ 672 w 1745"/>
                <a:gd name="T23" fmla="*/ 294 h 1577"/>
                <a:gd name="T24" fmla="*/ 455 w 1745"/>
                <a:gd name="T25" fmla="*/ 174 h 1577"/>
                <a:gd name="T26" fmla="*/ 234 w 1745"/>
                <a:gd name="T27" fmla="*/ 78 h 1577"/>
                <a:gd name="T28" fmla="*/ 0 w 1745"/>
                <a:gd name="T29" fmla="*/ 0 h 1577"/>
                <a:gd name="T30" fmla="*/ 0 w 1745"/>
                <a:gd name="T31" fmla="*/ 12 h 1577"/>
                <a:gd name="T32" fmla="*/ 222 w 1745"/>
                <a:gd name="T33" fmla="*/ 89 h 1577"/>
                <a:gd name="T34" fmla="*/ 446 w 1745"/>
                <a:gd name="T35" fmla="*/ 185 h 1577"/>
                <a:gd name="T36" fmla="*/ 662 w 1745"/>
                <a:gd name="T37" fmla="*/ 305 h 1577"/>
                <a:gd name="T38" fmla="*/ 866 w 1745"/>
                <a:gd name="T39" fmla="*/ 437 h 1577"/>
                <a:gd name="T40" fmla="*/ 1052 w 1745"/>
                <a:gd name="T41" fmla="*/ 593 h 1577"/>
                <a:gd name="T42" fmla="*/ 1226 w 1745"/>
                <a:gd name="T43" fmla="*/ 767 h 1577"/>
                <a:gd name="T44" fmla="*/ 1385 w 1745"/>
                <a:gd name="T45" fmla="*/ 960 h 1577"/>
                <a:gd name="T46" fmla="*/ 1526 w 1745"/>
                <a:gd name="T47" fmla="*/ 1167 h 1577"/>
                <a:gd name="T48" fmla="*/ 1640 w 1745"/>
                <a:gd name="T49" fmla="*/ 1377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ru-RU">
                <a:latin typeface="Arial" charset="0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ltGray">
            <a:xfrm>
              <a:off x="0" y="2538"/>
              <a:ext cx="1745" cy="1770"/>
            </a:xfrm>
            <a:custGeom>
              <a:avLst/>
              <a:gdLst>
                <a:gd name="T0" fmla="*/ 0 w 1745"/>
                <a:gd name="T1" fmla="*/ 0 h 1768"/>
                <a:gd name="T2" fmla="*/ 0 w 1745"/>
                <a:gd name="T3" fmla="*/ 12 h 1768"/>
                <a:gd name="T4" fmla="*/ 210 w 1745"/>
                <a:gd name="T5" fmla="*/ 88 h 1768"/>
                <a:gd name="T6" fmla="*/ 426 w 1745"/>
                <a:gd name="T7" fmla="*/ 190 h 1768"/>
                <a:gd name="T8" fmla="*/ 630 w 1745"/>
                <a:gd name="T9" fmla="*/ 304 h 1768"/>
                <a:gd name="T10" fmla="*/ 818 w 1745"/>
                <a:gd name="T11" fmla="*/ 442 h 1768"/>
                <a:gd name="T12" fmla="*/ 998 w 1745"/>
                <a:gd name="T13" fmla="*/ 592 h 1768"/>
                <a:gd name="T14" fmla="*/ 1164 w 1745"/>
                <a:gd name="T15" fmla="*/ 766 h 1768"/>
                <a:gd name="T16" fmla="*/ 1310 w 1745"/>
                <a:gd name="T17" fmla="*/ 942 h 1768"/>
                <a:gd name="T18" fmla="*/ 1454 w 1745"/>
                <a:gd name="T19" fmla="*/ 1146 h 1768"/>
                <a:gd name="T20" fmla="*/ 1536 w 1745"/>
                <a:gd name="T21" fmla="*/ 1298 h 1768"/>
                <a:gd name="T22" fmla="*/ 1614 w 1745"/>
                <a:gd name="T23" fmla="*/ 1456 h 1768"/>
                <a:gd name="T24" fmla="*/ 1682 w 1745"/>
                <a:gd name="T25" fmla="*/ 1616 h 1768"/>
                <a:gd name="T26" fmla="*/ 1733 w 1745"/>
                <a:gd name="T27" fmla="*/ 1768 h 1768"/>
                <a:gd name="T28" fmla="*/ 1745 w 1745"/>
                <a:gd name="T29" fmla="*/ 1768 h 1768"/>
                <a:gd name="T30" fmla="*/ 1691 w 1745"/>
                <a:gd name="T31" fmla="*/ 1606 h 1768"/>
                <a:gd name="T32" fmla="*/ 1623 w 1745"/>
                <a:gd name="T33" fmla="*/ 1445 h 1768"/>
                <a:gd name="T34" fmla="*/ 1547 w 1745"/>
                <a:gd name="T35" fmla="*/ 1288 h 1768"/>
                <a:gd name="T36" fmla="*/ 1463 w 1745"/>
                <a:gd name="T37" fmla="*/ 1136 h 1768"/>
                <a:gd name="T38" fmla="*/ 1320 w 1745"/>
                <a:gd name="T39" fmla="*/ 932 h 1768"/>
                <a:gd name="T40" fmla="*/ 1173 w 1745"/>
                <a:gd name="T41" fmla="*/ 755 h 1768"/>
                <a:gd name="T42" fmla="*/ 1008 w 1745"/>
                <a:gd name="T43" fmla="*/ 581 h 1768"/>
                <a:gd name="T44" fmla="*/ 827 w 1745"/>
                <a:gd name="T45" fmla="*/ 431 h 1768"/>
                <a:gd name="T46" fmla="*/ 642 w 1745"/>
                <a:gd name="T47" fmla="*/ 293 h 1768"/>
                <a:gd name="T48" fmla="*/ 437 w 1745"/>
                <a:gd name="T49" fmla="*/ 179 h 1768"/>
                <a:gd name="T50" fmla="*/ 222 w 1745"/>
                <a:gd name="T51" fmla="*/ 78 h 1768"/>
                <a:gd name="T52" fmla="*/ 0 w 1745"/>
                <a:gd name="T53" fmla="*/ 0 h 1768"/>
                <a:gd name="T54" fmla="*/ 0 w 1745"/>
                <a:gd name="T55" fmla="*/ 0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ru-RU">
                <a:latin typeface="Arial" charset="0"/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ltGray">
            <a:xfrm>
              <a:off x="209" y="2780"/>
              <a:ext cx="86" cy="8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pic>
        <p:nvPicPr>
          <p:cNvPr id="10" name="Picture 35" descr="logo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31913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4F16D7CB-E63B-4039-A3A4-44CAE5535ABB}" type="datetimeFigureOut">
              <a:rPr lang="ru-RU" smtClean="0"/>
              <a:pPr/>
              <a:t>20.10.2017</a:t>
            </a:fld>
            <a:endParaRPr lang="ru-RU" dirty="0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6F5D8AF4-D63D-4F2B-9D5E-A13E0324E8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jpeg"/><Relationship Id="rId4" Type="http://schemas.openxmlformats.org/officeDocument/2006/relationships/oleObject" Target="../embeddings/oleObject1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commons.wikimedia.org/wiki/File:Energetic_drinks.jpg?uselang=ru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5786" y="1571612"/>
            <a:ext cx="7772400" cy="1828800"/>
          </a:xfrm>
        </p:spPr>
        <p:txBody>
          <a:bodyPr>
            <a:normAutofit fontScale="90000"/>
          </a:bodyPr>
          <a:lstStyle/>
          <a:p>
            <a:r>
              <a:rPr lang="ru-RU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«БЕЗОПАСНОСТЬ ЖИЗНЕДЕЯТЕЛЬНОСТИ ЧЕЛОВЕКА (БЖЧ</a:t>
            </a:r>
            <a:r>
              <a:rPr lang="en-US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2376" y="4429132"/>
            <a:ext cx="7772400" cy="192882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Кирвель Павел Иванович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Кандидат географических наук, </a:t>
            </a:r>
          </a:p>
          <a:p>
            <a:pPr>
              <a:lnSpc>
                <a:spcPct val="80000"/>
              </a:lnSpc>
              <a:defRPr/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доцент кафедры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инженерной психологии</a:t>
            </a:r>
          </a:p>
          <a:p>
            <a:pPr>
              <a:lnSpc>
                <a:spcPct val="80000"/>
              </a:lnSpc>
              <a:defRPr/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и эргономики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БГУИР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(ауд. 610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корпуса)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pavelkirviel@yandex.by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71438" y="44450"/>
          <a:ext cx="8964612" cy="6785469"/>
        </p:xfrm>
        <a:graphic>
          <a:graphicData uri="http://schemas.openxmlformats.org/drawingml/2006/table">
            <a:tbl>
              <a:tblPr/>
              <a:tblGrid>
                <a:gridCol w="1730375"/>
                <a:gridCol w="1976437"/>
                <a:gridCol w="5257800"/>
              </a:tblGrid>
              <a:tr h="587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Источник загрязнения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Основные загрязнители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Возможные нарушения здоровья человека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  <a:tr h="153193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Тепловые электростанции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Пыль, зола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Уменьшение вентиляционной способности и ёмкости лёгких, повреждение слизистых оболочек глаза и верхних дыхательных путей, заболевания кожи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7762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Сажа, являющаяся носителем смолистых веществ 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Повышение заболеваемости раком лёгких, кожи, крови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4765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Сернистый ангидрид 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(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SO</a:t>
                      </a:r>
                      <a:r>
                        <a:rPr kumimoji="0" lang="en-US" sz="18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Общее отравление организма, проявляющееся в изменении состава крови, поражении органов дыхания, повышении восприимчивости к инфекциям, нарушении обмена веществ, повышении артериального давления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15411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Окислы азота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r>
                        <a:rPr kumimoji="0" lang="ru-RU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Резкое раздражение лёгких и дыхательных путей, возникновение в них воспалительных процессов, понижение кровяного давления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0" y="0"/>
          <a:ext cx="9144000" cy="6856413"/>
        </p:xfrm>
        <a:graphic>
          <a:graphicData uri="http://schemas.openxmlformats.org/drawingml/2006/table">
            <a:tbl>
              <a:tblPr/>
              <a:tblGrid>
                <a:gridCol w="1692275"/>
                <a:gridCol w="2016125"/>
                <a:gridCol w="5435600"/>
              </a:tblGrid>
              <a:tr h="777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Источник загрязнения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Основные загрязнители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Возможные нарушения здоровья человека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  <a:tr h="418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Предприятия по производству свинца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Аэрозоли соединений свинца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Расстройство биосинтеза гемоглобина, изменение защитных механизмов организма. Функциональные и органические нарушения </a:t>
                      </a:r>
                      <a:r>
                        <a:rPr kumimoji="0" lang="ru-RU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сердечно-сосудистой</a:t>
                      </a: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системы. Интоксикация центральной нервной системы. Расстройства психики. Функциональные нарушения печени, почек, желудочно-кишечного тракта. Накопление в организме свинца (в костях, крови, моче), отставание физического развития детей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893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Предприятия по производству цинка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Соединения цинка, окислы азота, свинец, фенол, пары ртути, кадмий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Увеличение общей заболеваемости, респираторные заболевания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0" y="0"/>
          <a:ext cx="9144000" cy="6856414"/>
        </p:xfrm>
        <a:graphic>
          <a:graphicData uri="http://schemas.openxmlformats.org/drawingml/2006/table">
            <a:tbl>
              <a:tblPr/>
              <a:tblGrid>
                <a:gridCol w="1908175"/>
                <a:gridCol w="2159000"/>
                <a:gridCol w="5076825"/>
              </a:tblGrid>
              <a:tr h="776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Источник загрязнения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Основные загрязнители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Возможные нарушения здоровья человека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  <a:tr h="3414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Предприятия по производству ртути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Пары металлической ртути, её неорганические и органические соединения.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Ртуть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Накопление в организме ртути (в мозге, сердце, лёгких, почках, печени, селезёнке, поджелудочной железе, мышечной ткани, крови, молоке, спинномозговой жидкости, волосах). Нервно-психические нарушения, повышение общей заболеваемости. У детей - гипертония, повышенная пораженность зубов кариесом. Необратимые поражения центральной нервной системы и мозга.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889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Предприятия по производству цемента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Пыль, содержащая окиси кремния, кальция, магния, мышьяк, ртуть, свинец, фтор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Повышение заболеваемости органов дыхания, пищеварения, горла, носа, уха, слизистой глаз. Кожные заболевания.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776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Текстильные предприятия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Хлопковая пыль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Респираторные заболевания (бронхит)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0" y="0"/>
          <a:ext cx="9144000" cy="6882875"/>
        </p:xfrm>
        <a:graphic>
          <a:graphicData uri="http://schemas.openxmlformats.org/drawingml/2006/table">
            <a:tbl>
              <a:tblPr/>
              <a:tblGrid>
                <a:gridCol w="1908175"/>
                <a:gridCol w="2016125"/>
                <a:gridCol w="5219700"/>
              </a:tblGrid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Источник загрязнения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Основные загрязнители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Возможные нарушения здоровья человека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  <a:tr h="1349375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Автомобильный транспорт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Углеводороды, в т.ч. бензапирен 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20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H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Раздражение дыхательных путей, тошнота, головокружение, сонливость. Понижение иммунологической активности организма . Онкологические заболевания (</a:t>
                      </a:r>
                      <a:r>
                        <a:rPr kumimoji="0" 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бензапирен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5748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Окись углерода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(С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Блокирование гемоглобина крови и снижение способности крови к переносу кислорода из лёгких к тканям, приступы коронарной недостаточности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572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Окислы азота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r>
                        <a:rPr kumimoji="0" lang="ru-R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Резкое раздражение лёгких и дыхательных путей и возникновение в них воспалительных процессов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572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Озон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Раздражение слизистой оболочки глаз, хронические изменения в лёгких, воспалительные процессы в них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572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Аэрозоль свинца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Свинцовая интоксикация, вплоть до летального исхода. Неврологические расстройства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6 Мая 2013 - Блог - БИЗНЕС ДЛЯ СЕТЕВИКОВ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9" y="357166"/>
            <a:ext cx="4214842" cy="2923809"/>
          </a:xfrm>
          <a:prstGeom prst="rect">
            <a:avLst/>
          </a:prstGeom>
          <a:noFill/>
        </p:spPr>
      </p:pic>
      <p:pic>
        <p:nvPicPr>
          <p:cNvPr id="3" name="Рисунок 2" descr="Выхлопы автомобилей снижают интеллект детей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57166"/>
            <a:ext cx="421484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 descr="Итоги 2009: в Петербурге трудно дышать Статьи Доктор Питер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3286124"/>
            <a:ext cx="2786082" cy="3214710"/>
          </a:xfrm>
          <a:prstGeom prst="rect">
            <a:avLst/>
          </a:prstGeom>
          <a:noFill/>
        </p:spPr>
      </p:pic>
      <p:pic>
        <p:nvPicPr>
          <p:cNvPr id="37894" name="Picture 6" descr="Гигиена воздуха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86446" y="3286124"/>
            <a:ext cx="3015849" cy="3214710"/>
          </a:xfrm>
          <a:prstGeom prst="rect">
            <a:avLst/>
          </a:prstGeom>
          <a:noFill/>
        </p:spPr>
      </p:pic>
      <p:pic>
        <p:nvPicPr>
          <p:cNvPr id="37896" name="Picture 8" descr="В Симферополе строители вскрыли залежи опасных химических ве…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43240" y="3286124"/>
            <a:ext cx="2643206" cy="3214710"/>
          </a:xfrm>
          <a:prstGeom prst="rect">
            <a:avLst/>
          </a:prstGeom>
          <a:noFill/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00100" y="428604"/>
            <a:ext cx="7500990" cy="523220"/>
          </a:xfrm>
          <a:prstGeom prst="rect">
            <a:avLst/>
          </a:prstGeom>
          <a:solidFill>
            <a:srgbClr val="66FF99"/>
          </a:solidFill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Самые ядовитые вещества в мире</a:t>
            </a:r>
          </a:p>
        </p:txBody>
      </p:sp>
      <p:pic>
        <p:nvPicPr>
          <p:cNvPr id="44034" name="Picture 2" descr="Самые ядовитые вещества в мир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1142984"/>
            <a:ext cx="5143536" cy="5143536"/>
          </a:xfrm>
          <a:prstGeom prst="rect">
            <a:avLst/>
          </a:prstGeom>
          <a:noFill/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428604"/>
            <a:ext cx="507209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Ботулотоксин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– сложный белок, вырабатываемый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микроорганиз-мами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 Не разрушается в желудке.</a:t>
            </a:r>
          </a:p>
          <a:p>
            <a:pPr algn="just"/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Образуется в пищевых продуктах с истекшим сроком годности. Летальная доза – 0,001 мкг/кг веса. Летальный исход может наступить в течение трёх суток. 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5720" y="3564791"/>
            <a:ext cx="850112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Не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имеет вкуса, цвета и запаха,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попадая в организм, вызывает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тяжелейший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токсикоз. Основное воздействие оказывает на нервную систему, скелетную мускулатуру, сердечнососудистую систему.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Вызывает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гипоксию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, что, как правило, и является причиной смерти при отравлении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 Разрушается при кипячении в течение 5-10 минут, при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при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замачивании в растворе 1 % пищевой соды в течение часа. 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78" name="Picture 2" descr="Самые ядовитые вещества в мир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500042"/>
            <a:ext cx="3263218" cy="3143272"/>
          </a:xfrm>
          <a:prstGeom prst="rect">
            <a:avLst/>
          </a:prstGeom>
          <a:noFill/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14" name="Rectangle 9"/>
          <p:cNvSpPr>
            <a:spLocks noChangeArrowheads="1"/>
          </p:cNvSpPr>
          <p:nvPr/>
        </p:nvSpPr>
        <p:spPr bwMode="auto">
          <a:xfrm>
            <a:off x="428596" y="428604"/>
            <a:ext cx="4857784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0" hangingPunct="0"/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Бензапирен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полициклический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углеводород, вещество первого класса опасности.</a:t>
            </a:r>
          </a:p>
          <a:p>
            <a:pPr algn="just" eaLnBrk="0" hangingPunct="0"/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Образуется при сгорании углеводородного топлива (в меньшей степени при сгорании газообразного).</a:t>
            </a:r>
          </a:p>
        </p:txBody>
      </p:sp>
      <p:sp>
        <p:nvSpPr>
          <p:cNvPr id="13315" name="Прямоугольник 9"/>
          <p:cNvSpPr>
            <a:spLocks noChangeArrowheads="1"/>
          </p:cNvSpPr>
          <p:nvPr/>
        </p:nvSpPr>
        <p:spPr bwMode="auto">
          <a:xfrm>
            <a:off x="428596" y="3357562"/>
            <a:ext cx="8286808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Бензапирен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–типичный </a:t>
            </a:r>
            <a:r>
              <a:rPr lang="ru-RU" sz="2600" b="1" u="sng" dirty="0" smtClean="0">
                <a:latin typeface="Times New Roman" pitchFamily="18" charset="0"/>
                <a:cs typeface="Times New Roman" pitchFamily="18" charset="0"/>
              </a:rPr>
              <a:t>канцероген</a:t>
            </a:r>
            <a:r>
              <a:rPr lang="ru-RU" sz="26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опасен для человека даже при малой концентрации, поскольку обладает свойством </a:t>
            </a:r>
            <a:r>
              <a:rPr lang="ru-RU" sz="2600" dirty="0" err="1">
                <a:latin typeface="Times New Roman" pitchFamily="18" charset="0"/>
                <a:cs typeface="Times New Roman" pitchFamily="18" charset="0"/>
              </a:rPr>
              <a:t>биоаккумуляции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. Химически устойчив, может долго мигрировать из одних объектов в другие. В организм </a:t>
            </a:r>
            <a:r>
              <a:rPr lang="ru-RU" sz="2600" dirty="0" err="1">
                <a:latin typeface="Times New Roman" pitchFamily="18" charset="0"/>
                <a:cs typeface="Times New Roman" pitchFamily="18" charset="0"/>
              </a:rPr>
              <a:t>бензапирен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может поступать через кожу, органы дыхания, пищеварительный тракт. Вызывает </a:t>
            </a:r>
            <a:r>
              <a:rPr lang="ru-RU" sz="2600" b="1" u="sng" dirty="0" smtClean="0">
                <a:latin typeface="Times New Roman" pitchFamily="18" charset="0"/>
                <a:cs typeface="Times New Roman" pitchFamily="18" charset="0"/>
              </a:rPr>
              <a:t>злокачественные опухоли</a:t>
            </a:r>
            <a:endParaRPr lang="ru-RU" sz="2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6" name="Picture 4" descr="&amp;Bcy;&amp;iecy;&amp;ncy;&amp;zcy;&amp;pcy;&amp;icy;&amp;rcy;&amp;iecy;&amp;ncy;: &amp;vcy;&amp;icy;&amp;dcy; &amp;mcy;&amp;ocy;&amp;lcy;&amp;iecy;&amp;kcy;&amp;ucy;&amp;lcy;&amp;ycy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500042"/>
            <a:ext cx="3135767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035" y="500042"/>
            <a:ext cx="450059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Бериллий -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элемент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периоди-ческой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таблицы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Менделеева.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Представляет собой твёрдый металл светло-серого цвета.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Высокотоксичный элемент.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02" name="Picture 2" descr="Самые ядовитые вещества в мир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428604"/>
            <a:ext cx="3385687" cy="2143140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357158" y="2643182"/>
            <a:ext cx="828680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При нормальных температурах не реагирует с водой и не окисляется воздухом. Применяется в промышленности, рентгенотехнике, ядерной энергетике, аэрокосмической отрасли. Предельно допустимая концентрация бериллия в воздухе составляет 0001 мг/м</a:t>
            </a:r>
            <a:r>
              <a:rPr lang="ru-RU" sz="2600" baseline="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Бериллий обладает ярко выраженным аллергическим и канцерогенным действием. Вдыхание атмосферного воздуха, содержащего бериллий, приводит к тяжёлому заболеванию органов дыхания — </a:t>
            </a:r>
            <a:r>
              <a:rPr lang="ru-RU" sz="2600" b="1" u="sng" dirty="0" err="1" smtClean="0">
                <a:latin typeface="Times New Roman" pitchFamily="18" charset="0"/>
                <a:cs typeface="Times New Roman" pitchFamily="18" charset="0"/>
              </a:rPr>
              <a:t>берилиозу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062" name="Picture 6" descr="https://upload.wikimedia.org/wikipedia/ru/thumb/6/64/Diethyl_phthalate.png/800px-Diethyl_phthal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428604"/>
            <a:ext cx="3071834" cy="24288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357158" y="357166"/>
            <a:ext cx="5286412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Диэтилфталат (</a:t>
            </a:r>
            <a:r>
              <a:rPr kumimoji="0" 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DEP</a:t>
            </a:r>
            <a:r>
              <a:rPr kumimoji="0" lang="ru-RU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) 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–химический </a:t>
            </a:r>
            <a:r>
              <a:rPr kumimoji="0" lang="ru-RU" sz="2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ароматизатор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 Находится в </a:t>
            </a:r>
            <a:r>
              <a:rPr kumimoji="0" lang="ru-RU" sz="2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продук-тах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ежедневного применения, таких как освежители воздуха или духи. Всасывается через кожу и способен накапливаться в жировой ткани.</a:t>
            </a:r>
            <a:endParaRPr kumimoji="0" lang="ru-RU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7158" y="2786058"/>
            <a:ext cx="83582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Применяется как фиксатор запаха в парфюмерии и в качестве денатурирующей добавки для этилового спирта и спиртосодержащей продукции.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Обладает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раздража-ющим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и мутагенным действием.</a:t>
            </a:r>
            <a:r>
              <a:rPr lang="ru-RU" sz="2800" dirty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Является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канцерогенами и разрушителями гормонов, их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напрямую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связывают с  расстройствами репродуктивной системы человека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Способствует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развитию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бронхиальной </a:t>
            </a:r>
            <a:r>
              <a:rPr lang="ru-RU" sz="2600" b="1" u="sng" dirty="0" smtClean="0">
                <a:latin typeface="Times New Roman" pitchFamily="18" charset="0"/>
                <a:cs typeface="Times New Roman" pitchFamily="18" charset="0"/>
              </a:rPr>
              <a:t>астмы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u="sng" dirty="0" smtClean="0">
                <a:latin typeface="Times New Roman" pitchFamily="18" charset="0"/>
                <a:cs typeface="Times New Roman" pitchFamily="18" charset="0"/>
              </a:rPr>
              <a:t>развитию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рака молочной </a:t>
            </a:r>
            <a:r>
              <a:rPr lang="ru-RU" sz="2600" b="1" u="sng" dirty="0" smtClean="0">
                <a:latin typeface="Times New Roman" pitchFamily="18" charset="0"/>
                <a:cs typeface="Times New Roman" pitchFamily="18" charset="0"/>
              </a:rPr>
              <a:t>железы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800" dirty="0"/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Отдавайте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предпочтения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покупке товаров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 пометкой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ru-RU" sz="2600" dirty="0" err="1">
                <a:latin typeface="Times New Roman" pitchFamily="18" charset="0"/>
                <a:cs typeface="Times New Roman" pitchFamily="18" charset="0"/>
              </a:rPr>
              <a:t>fragrance-free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”,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57158" y="1214422"/>
            <a:ext cx="8358246" cy="382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Санитарное состояние природной среды и </a:t>
            </a:r>
            <a:endParaRPr kumimoji="0" lang="en-US" sz="4800" b="1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её влияние на здоровье человека</a:t>
            </a:r>
            <a:r>
              <a:rPr kumimoji="0" lang="ru-RU" sz="4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571868" y="6000768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428604"/>
            <a:ext cx="47863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Кадмий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— мягкий, ковкий, металл серебристо-белого цвета. Не образует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самосто-ятельных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месторождений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Практически нерастворим в воде.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Летальн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 концентр.-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5 г/м</a:t>
            </a:r>
            <a:r>
              <a:rPr lang="ru-RU" sz="26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800" dirty="0" smtClean="0"/>
              <a:t> 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File:Cadmium-crystal b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428604"/>
            <a:ext cx="3357586" cy="244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357158" y="2857496"/>
            <a:ext cx="8358246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Служит для изготовления кадмиевых электродов, применяемых в аккумуляторах батареях, используется для нанесения антикоррозионных  покрытий на металлы,  для производства красок и ювелирных изделий. Ядовит, особенно опасно вдыхание его паров. Канцероген. Растворимые соединения кадмия после всасывания в кровь поражают центральную нервную систему, печень и почки, нарушают фосфорно-кальциевый обмен. Хроническое отравление </a:t>
            </a:r>
            <a:r>
              <a:rPr lang="ru-RU" sz="2500" b="1" u="sng" dirty="0" smtClean="0">
                <a:latin typeface="Times New Roman" pitchFamily="18" charset="0"/>
                <a:cs typeface="Times New Roman" pitchFamily="18" charset="0"/>
              </a:rPr>
              <a:t>приводит к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500" b="1" u="sng" dirty="0" smtClean="0">
                <a:latin typeface="Times New Roman" pitchFamily="18" charset="0"/>
                <a:cs typeface="Times New Roman" pitchFamily="18" charset="0"/>
              </a:rPr>
              <a:t>анемии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2500" b="1" u="sng" dirty="0" smtClean="0">
                <a:latin typeface="Times New Roman" pitchFamily="18" charset="0"/>
                <a:cs typeface="Times New Roman" pitchFamily="18" charset="0"/>
              </a:rPr>
              <a:t>разрушению костей.</a:t>
            </a:r>
            <a:endParaRPr lang="ru-RU" sz="25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28596" y="428604"/>
            <a:ext cx="535785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Мышьяк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 — хрупкий полуметалл стального цвета. Может встречаться в самородном состоянии. Большая часть добывается попутно при переработке золотых, свинцово-цинковых, медно-колчеданных руд. Доза в 150 мг мышьяка смертельна. </a:t>
            </a:r>
            <a:endParaRPr lang="ru-RU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File:Arsen 1a.jpg"/>
          <p:cNvPicPr>
            <a:picLocks noChangeAspect="1" noChangeArrowheads="1"/>
          </p:cNvPicPr>
          <p:nvPr/>
        </p:nvPicPr>
        <p:blipFill>
          <a:blip r:embed="rId2">
            <a:lum bright="-20000" contrast="30000"/>
          </a:blip>
          <a:srcRect/>
          <a:stretch>
            <a:fillRect/>
          </a:stretch>
        </p:blipFill>
        <p:spPr bwMode="auto">
          <a:xfrm>
            <a:off x="6000760" y="571480"/>
            <a:ext cx="271464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357158" y="3071810"/>
            <a:ext cx="842968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Мышьяк используется для легирования сплавов свинца, идущих на приготовление дроби, используются в живописи в качестве красок и в кожевенной отрасли промышленности в качестве средств для удаления волос с кожи, а также зубоврачебной практики. Ядовит. При остром отравлении мышьяком наблюдаются рвота, боли в животе, понос, угнетение центральной нервной системы. накапливается в щитовидной железе и вызывает </a:t>
            </a:r>
            <a:r>
              <a:rPr lang="ru-RU" sz="2500" b="1" u="sng" dirty="0" smtClean="0">
                <a:latin typeface="Times New Roman" pitchFamily="18" charset="0"/>
                <a:cs typeface="Times New Roman" pitchFamily="18" charset="0"/>
              </a:rPr>
              <a:t>эндемический зоб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, а также </a:t>
            </a:r>
            <a:r>
              <a:rPr lang="ru-RU" sz="2500" b="1" u="sng" dirty="0" smtClean="0">
                <a:latin typeface="Times New Roman" pitchFamily="18" charset="0"/>
                <a:cs typeface="Times New Roman" pitchFamily="18" charset="0"/>
              </a:rPr>
              <a:t>онкологические заболевания.</a:t>
            </a:r>
            <a:endParaRPr lang="ru-RU" sz="25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01122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428604"/>
            <a:ext cx="557216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Свинец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 — ковкий, легкоплавкий металл серого цвета. Самородный свинец встречается редко. </a:t>
            </a:r>
            <a:r>
              <a:rPr lang="ru-RU" sz="2500" b="1" dirty="0" err="1" smtClean="0">
                <a:latin typeface="Times New Roman" pitchFamily="18" charset="0"/>
                <a:cs typeface="Times New Roman" pitchFamily="18" charset="0"/>
              </a:rPr>
              <a:t>Высокотоксичен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, легко проникает через кожу; ПДК в атмосферном воздухе - 0,003 мг/м³, в воде 0,03 мг/л, почве 20,0 мг/кг. ЛД</a:t>
            </a:r>
            <a:r>
              <a:rPr lang="ru-RU" sz="2500" baseline="-25000" dirty="0" smtClean="0"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= 12,7 мг/кг</a:t>
            </a:r>
            <a:r>
              <a:rPr lang="ru-RU" sz="2500" b="1" dirty="0" smtClean="0"/>
              <a:t> </a:t>
            </a:r>
            <a:endParaRPr lang="ru-RU" sz="2500" dirty="0"/>
          </a:p>
        </p:txBody>
      </p:sp>
      <p:pic>
        <p:nvPicPr>
          <p:cNvPr id="3" name="Picture 2" descr="File:Lead electrolytic and 1cm3 cub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9322" y="428604"/>
            <a:ext cx="285752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357158" y="3071810"/>
            <a:ext cx="828680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Широко применяется в различных отраслях промышленности: в свинцовых аккумуляторах, в качестве красящего пигмента, для производства шпатлёвки и цемента, спичечном производстве, гравировке, при обжиге глиняной посуды,</a:t>
            </a: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500" b="1" i="1" dirty="0">
                <a:latin typeface="Times New Roman" pitchFamily="18" charset="0"/>
                <a:cs typeface="Times New Roman" pitchFamily="18" charset="0"/>
              </a:rPr>
              <a:t>в губных помадах</a:t>
            </a:r>
            <a:r>
              <a:rPr lang="ru-RU" sz="2500" i="1" dirty="0" smtClean="0">
                <a:latin typeface="Times New Roman" pitchFamily="18" charset="0"/>
                <a:cs typeface="Times New Roman" pitchFamily="18" charset="0"/>
              </a:rPr>
              <a:t> .</a:t>
            </a: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Попадая в организм, </a:t>
            </a: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накапливается в костях, вызывая их разрушение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500" dirty="0" smtClean="0"/>
              <a:t>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осаждается в печени и почках. При длительном воздействии он </a:t>
            </a: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вызывает умственную отсталость и хронические заболевания мозга.</a:t>
            </a:r>
            <a:endParaRPr lang="ru-RU" sz="25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42860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Ртуть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 — переходный металл, при комнатной температуре представляет собой тяжёлую серебристо-белую жидкость, пары которой чрезвычайно ядовиты. ПДК  — 0,0003 мг/м³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File:Pouring liquid mercury bione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500042"/>
            <a:ext cx="371477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357158" y="2643182"/>
            <a:ext cx="8429684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Природные источники- вулканы, составляют половину всех выбросов атмосферной ртути. Выбросы ртути образуются также в результате: -сгорания угля на ТЭС — 65 %, -добыча золота— 11 %, -выплавка цветных металлов — 6,8 %, -производство цемента — 6,4 %, -утилизация мусора — 3 %,-производство соды — 3 %, -чугуна и стали — 1,4 %, -ртути (в основном для батареек) — 1,1 %, -остальное — 2 %. 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Представляет угрозу для внутриутробного развития плода.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Оказывает токсическое воздействие на нервную, пищеварительную и иммунную системы, а также на легкие, почки, кожу и глаза.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428605"/>
            <a:ext cx="5072098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Фенол -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бесцветные игольчатые кристаллы, розовеющие на воздухе из-за окисления, приводящего к образованию окрашенных веществ.</a:t>
            </a:r>
          </a:p>
          <a:p>
            <a:pPr algn="just"/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Обладают специфическим запахом, таким, как запах гуаши. Относится к </a:t>
            </a:r>
            <a:r>
              <a:rPr lang="ru-RU" sz="2500" dirty="0" err="1" smtClean="0">
                <a:latin typeface="Times New Roman" pitchFamily="18" charset="0"/>
                <a:cs typeface="Times New Roman" pitchFamily="18" charset="0"/>
              </a:rPr>
              <a:t>высокоопасным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веществам. Ядовит. ПДК = 1 мг/м³</a:t>
            </a:r>
          </a:p>
          <a:p>
            <a:endParaRPr lang="ru-RU" dirty="0"/>
          </a:p>
        </p:txBody>
      </p:sp>
      <p:pic>
        <p:nvPicPr>
          <p:cNvPr id="52228" name="Picture 4" descr="https://upload.wikimedia.org/wikipedia/commons/thumb/e/e2/Phenol_%28carbolic_acid%2904.jpg/1024px-Phenol_%28carbolic_acid%29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500042"/>
            <a:ext cx="2928958" cy="300039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28596" y="3643314"/>
            <a:ext cx="835824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Используется для производства эпоксидных смол, для получения искусственных волокон (капрона и нейлона),линолеума, мебели и клея, лекарственных препаратов, коптильного дыма, в косметологии для проведения глубокого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пилинга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для дезинфекции животных. 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034" y="500042"/>
            <a:ext cx="81439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Попадая на кожу быстро всасывается и уже через несколько минут начинает воздействовать на ткани головного мозга. Сначала возникает кратковременное возбуждение, а потом и паралич дыхательного центра. Даже при воздействии минимальных доз фенола наблюдается чихание, кашель, головная боль, головокружение, бледность, тошнота, упадок сил. Тяжелые случаи отравления характеризуются бессознательным состоянием,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синюшностью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затруднением дыхания, нечувствительностью роговицы, скорым, едва ощутимым пульсом, холодным потом, нередко судорогами.  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57346" name="Picture 2" descr="Статьи Что ногти говорят о вашем здоровье. TOP-6 признаков - LAKOGOLIK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14818"/>
            <a:ext cx="2786082" cy="2242455"/>
          </a:xfrm>
          <a:prstGeom prst="rect">
            <a:avLst/>
          </a:prstGeom>
          <a:noFill/>
        </p:spPr>
      </p:pic>
      <p:pic>
        <p:nvPicPr>
          <p:cNvPr id="57348" name="Picture 4" descr="Скачать книгу Как вести себя при судорогах на планшет Apple, ASUS, Lenovo, Samsung, Assistant, Impression, iPad, GoClever беспл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214818"/>
            <a:ext cx="3357586" cy="2286016"/>
          </a:xfrm>
          <a:prstGeom prst="rect">
            <a:avLst/>
          </a:prstGeom>
          <a:noFill/>
        </p:spPr>
      </p:pic>
      <p:pic>
        <p:nvPicPr>
          <p:cNvPr id="57350" name="Picture 6" descr="Судороги. причины возникновения и профилактика судорог. Как бороться с судорогами народными методами Народные средства и лечение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4214818"/>
            <a:ext cx="2065987" cy="22456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285720" y="214290"/>
          <a:ext cx="8572560" cy="6356694"/>
        </p:xfrm>
        <a:graphic>
          <a:graphicData uri="http://schemas.openxmlformats.org/drawingml/2006/table">
            <a:tbl>
              <a:tblPr/>
              <a:tblGrid>
                <a:gridCol w="3537039"/>
                <a:gridCol w="5035521"/>
              </a:tblGrid>
              <a:tr h="3399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Отрасль промышленности</a:t>
                      </a:r>
                      <a:endParaRPr lang="ru-RU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Основные виды загрязняющих веществ</a:t>
                      </a:r>
                      <a:endParaRPr lang="ru-RU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</a:tr>
              <a:tr h="10070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Нефтегазодобыча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, нефтепереработка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Нефтепродукты, синтетические поверхностно-активные вещества, фенолы, аммонийные соли, сульфиды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6735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Лесная </a:t>
                      </a:r>
                      <a:r>
                        <a:rPr lang="ru-RU" sz="2000" dirty="0" smtClean="0">
                          <a:latin typeface="Times New Roman"/>
                          <a:ea typeface="Calibri"/>
                          <a:cs typeface="Times New Roman"/>
                        </a:rPr>
                        <a:t>и целлюлозно-бумажная промышленность</a:t>
                      </a:r>
                      <a:endParaRPr lang="ru-RU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Сульфаты, органические вещества, лигнины, смолистые и жирные вещества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34058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Машиностроение, металлообработка, металлургия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Тяжелые </a:t>
                      </a:r>
                      <a:r>
                        <a:rPr lang="ru-RU" sz="2000" kern="12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металлы (ртуть, свинец, кадмий, цинк, медь, мышьяк и др.), </a:t>
                      </a: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фториды, цианиды, аммонийные соединения, нефтепродукты, фенолы, смолы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070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Химическая промышленность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Фенолы, нефтепродукты, синтетические поверхностно-активные вещества, ароматические углеводороды, неорганика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6735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Горнодобывающая и угольная промышленность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Флотореагенты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, неорганика, фенолы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070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Легкая, текстильная и пищевая промышленность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Синтетические поверхностно-активные вещества, нефтепродукты, органические красители, другие органические вещества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2844" y="117693"/>
            <a:ext cx="8858312" cy="645457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ru-RU" sz="2400" u="sng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1930г.</a:t>
            </a:r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400" u="sng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Бельгия</a:t>
            </a:r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выбросы предприятий добывающей</a:t>
            </a:r>
            <a:r>
              <a:rPr lang="ru-RU" sz="24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промышленности привели к гибели 60 чел. </a:t>
            </a: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 </a:t>
            </a:r>
            <a:r>
              <a:rPr lang="ru-RU" sz="2400" u="sng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1948г.</a:t>
            </a:r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400" u="sng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Пенсильвания</a:t>
            </a:r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антициклон и безветрие привели к смогу. 1200 чел. получили острое отравление. 20 чел. погибло. </a:t>
            </a:r>
            <a:endParaRPr lang="ru-RU" sz="2400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just" eaLnBrk="0" hangingPunct="0"/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Мексика 1951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г. Сероводород стал виновником смерти 22 служащих  нефтеперерабатывающего  предприятия. </a:t>
            </a:r>
          </a:p>
          <a:p>
            <a:pPr algn="just" eaLnBrk="0" hangingPunct="0"/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1952 -Англия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Атмосферный смог унес жизни более 4 000 чел.</a:t>
            </a:r>
          </a:p>
          <a:p>
            <a:pPr algn="just" eaLnBrk="0" hangingPunct="0"/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Кувейт 1991 г. 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иракцы отступая подорвали 500 нефтяных скважин. Значительная их часть горела на протяжении 6 месяцев. Из скважин нефть стекала в Персидский залив. Сажа поднималась на высоту до 3км— черные дожди выпадали в Саудовской Аравии и за 2 000 км от Кувейта. Эта катастрофа сопровождалась  такими явлениями:1. </a:t>
            </a:r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Тепловое загрязнение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Такое  количество тепла выделяется вследствие лесного пожара на площади 200 га.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 </a:t>
            </a:r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Сажа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от горящей нефти — 12 000 т ежесуточно.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3. </a:t>
            </a:r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Углекислый газ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— 1,9 млн. т ежесуточно.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4.</a:t>
            </a:r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SO</a:t>
            </a:r>
            <a:r>
              <a:rPr lang="ru-RU" sz="2400" u="sng" baseline="-300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— 20 000 т ежесуточно.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ChangeArrowheads="1"/>
          </p:cNvSpPr>
          <p:nvPr/>
        </p:nvSpPr>
        <p:spPr bwMode="auto">
          <a:xfrm>
            <a:off x="500034" y="428604"/>
            <a:ext cx="8143932" cy="523220"/>
          </a:xfrm>
          <a:prstGeom prst="rect">
            <a:avLst/>
          </a:prstGeom>
          <a:solidFill>
            <a:srgbClr val="66CCFF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Водные ресурсы и здоровье человека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8926" y="285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000108"/>
            <a:ext cx="8429684" cy="156966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Вода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которую мы потребляем, должна быть чистой. Болезни, передаваемые через загрязненную воду, вызывают ухудшение состояния здоровья, инвалидность и гибель огромного числа людей, особенно детей.</a:t>
            </a:r>
          </a:p>
        </p:txBody>
      </p:sp>
      <p:pic>
        <p:nvPicPr>
          <p:cNvPr id="60419" name="Picture 3" descr="Картинки вода в жизни человек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571744"/>
            <a:ext cx="8572560" cy="392909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14290"/>
            <a:ext cx="8572560" cy="830997"/>
          </a:xfrm>
          <a:prstGeom prst="rect">
            <a:avLst/>
          </a:prstGeom>
          <a:solidFill>
            <a:srgbClr val="66FF99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Заболевания, вызванные некачественной водой, можно объединить в </a:t>
            </a: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пять групп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85720" y="1071546"/>
            <a:ext cx="8572560" cy="563231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Первая группа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объединяет заболевания при использовании зараженной воды при мытье посуды, продуктов. Это тиф, холера, дизентерия.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Вторая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- заболевания кожи и слизистых оболочек, возникающие главным образом при умывании. Это трахома, чесотка, конъюнктивит, язвы.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Третья -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заболевания, которые вызываются моллюсками, живущими в воде.  Лихорадка.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Четвертая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- заболевания, вызываемые живущими в воде насекомыми. Они являются переносчиками малярии, желтой лихорадки, "речная слепота" - болезнь глаз, вызываемая укусом мелкой черной мошки, обитающей на быстрых реках.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Пятая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- заболевания, возникающие из-за несовершенной  канализации.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71868" y="628652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85720" y="285728"/>
            <a:ext cx="8643998" cy="592935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28652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57158" y="357166"/>
            <a:ext cx="83582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План занятия:</a:t>
            </a:r>
          </a:p>
          <a:p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Взаимосвязь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между загрязнением окружающей среды и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состоянием живых организмов в ней проживающих.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Источники  загрязнения природной среды и его последствия для здоровья человека. Характеристика основных загрязнителей.</a:t>
            </a: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 Классификация опасных производств.</a:t>
            </a: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Состояние здоровья населения в РБ: причины и следствия, пути решения накопившихся проблем.</a:t>
            </a: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Генная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инженерия и возможные риски использования генно-модифицированных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продуктов.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indent="447675"/>
            <a:endParaRPr lang="ru-RU" sz="28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indent="447675"/>
            <a:endParaRPr lang="ru-RU" sz="28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465" name="Rectangle 1"/>
          <p:cNvSpPr>
            <a:spLocks noChangeArrowheads="1"/>
          </p:cNvSpPr>
          <p:nvPr/>
        </p:nvSpPr>
        <p:spPr bwMode="auto">
          <a:xfrm>
            <a:off x="352396" y="452418"/>
            <a:ext cx="8358246" cy="156966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Десять мест на Земле несовместимых с жизнью</a:t>
            </a:r>
            <a:r>
              <a:rPr kumimoji="0" lang="ru-RU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2467" name="Picture 3" descr="PsY_PuNk_FuCk_LoVe : LiveInternet - Российский Сервис Онлайн-Дневников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00240"/>
            <a:ext cx="8358246" cy="4429156"/>
          </a:xfrm>
          <a:prstGeom prst="rect">
            <a:avLst/>
          </a:prstGeom>
          <a:noFill/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285720" y="285728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10 место - г.Дзержинск, Россия</a:t>
            </a:r>
          </a:p>
        </p:txBody>
      </p:sp>
      <p:pic>
        <p:nvPicPr>
          <p:cNvPr id="3" name="Picture 2" descr="Дзержинск, Россия"/>
          <p:cNvPicPr>
            <a:picLocks noChangeAspect="1" noChangeArrowheads="1"/>
          </p:cNvPicPr>
          <p:nvPr/>
        </p:nvPicPr>
        <p:blipFill>
          <a:blip r:embed="rId2">
            <a:lum bright="-20000"/>
          </a:blip>
          <a:srcRect/>
          <a:stretch>
            <a:fillRect/>
          </a:stretch>
        </p:blipFill>
        <p:spPr bwMode="auto">
          <a:xfrm>
            <a:off x="285720" y="714356"/>
            <a:ext cx="8572560" cy="413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/>
          <p:cNvSpPr>
            <a:spLocks noChangeArrowheads="1"/>
          </p:cNvSpPr>
          <p:nvPr/>
        </p:nvSpPr>
        <p:spPr bwMode="auto">
          <a:xfrm>
            <a:off x="285720" y="4857760"/>
            <a:ext cx="8572560" cy="178510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в 1930 - 1998 г в Дзержинске было захоронено более 200 тыс. т хим. отходов - включая самые опасные  </a:t>
            </a:r>
            <a:r>
              <a:rPr lang="ru-RU" sz="2200" b="1" dirty="0" err="1">
                <a:latin typeface="Times New Roman" pitchFamily="18" charset="0"/>
                <a:cs typeface="Times New Roman" pitchFamily="18" charset="0"/>
              </a:rPr>
              <a:t>нейротоксины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. Городская вода заражена </a:t>
            </a:r>
            <a:r>
              <a:rPr lang="ru-RU" sz="2200" b="1" dirty="0" err="1">
                <a:latin typeface="Times New Roman" pitchFamily="18" charset="0"/>
                <a:cs typeface="Times New Roman" pitchFamily="18" charset="0"/>
              </a:rPr>
              <a:t>диоксинами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 и фенолом,  уровень загрязнения превышает безопасный уровень. Средняя продолжительность жизни 45 лет. 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9 место - г. Кабве, Замбия</a:t>
            </a:r>
          </a:p>
        </p:txBody>
      </p:sp>
      <p:pic>
        <p:nvPicPr>
          <p:cNvPr id="3" name="Picture 2" descr="Кабве, Замбия"/>
          <p:cNvPicPr>
            <a:picLocks noChangeAspect="1" noChangeArrowheads="1"/>
          </p:cNvPicPr>
          <p:nvPr/>
        </p:nvPicPr>
        <p:blipFill>
          <a:blip r:embed="rId2">
            <a:lum bright="-20000"/>
          </a:blip>
          <a:srcRect/>
          <a:stretch>
            <a:fillRect/>
          </a:stretch>
        </p:blipFill>
        <p:spPr bwMode="auto">
          <a:xfrm>
            <a:off x="285720" y="785794"/>
            <a:ext cx="8572560" cy="394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/>
          <p:cNvSpPr>
            <a:spLocks noChangeArrowheads="1"/>
          </p:cNvSpPr>
          <p:nvPr/>
        </p:nvSpPr>
        <p:spPr bwMode="auto">
          <a:xfrm>
            <a:off x="285720" y="4714884"/>
            <a:ext cx="8572560" cy="186204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2400"/>
              </a:spcBef>
            </a:pPr>
            <a:r>
              <a:rPr lang="ru-RU" sz="2300" b="1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300" b="1" dirty="0">
                <a:latin typeface="Times New Roman" pitchFamily="18" charset="0"/>
                <a:cs typeface="Times New Roman" pitchFamily="18" charset="0"/>
              </a:rPr>
              <a:t>Кабве большие запасы свинца и кадмия,  крупные предприятия по переработке металлов. Уровень загрязнения воздуха в четыре раза превышает допустимую норму.  Население страдает острым отравлением крови, заболеваниям почек и атрофии мышц.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8 место -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Ла-Оройа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Перу</a:t>
            </a:r>
          </a:p>
        </p:txBody>
      </p:sp>
      <p:pic>
        <p:nvPicPr>
          <p:cNvPr id="5" name="Picture 2" descr="Ла-Оройа, Перу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572560" cy="467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5"/>
          <p:cNvSpPr>
            <a:spLocks noChangeArrowheads="1"/>
          </p:cNvSpPr>
          <p:nvPr/>
        </p:nvSpPr>
        <p:spPr bwMode="auto">
          <a:xfrm>
            <a:off x="285720" y="5429265"/>
            <a:ext cx="8572560" cy="116955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3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заводы   по добычи  свинца,   меди,    цинка. Более 95% жителей имеют заболеваниями, связанными с высоким содержанием    свинца    в    крови </a:t>
            </a:r>
            <a:r>
              <a:rPr lang="ru-RU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7 место -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Линьфынь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Китай</a:t>
            </a:r>
          </a:p>
        </p:txBody>
      </p:sp>
      <p:pic>
        <p:nvPicPr>
          <p:cNvPr id="4" name="Picture 2" descr="Линьфынь, Китай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5"/>
            <a:ext cx="857256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5357826"/>
            <a:ext cx="8572560" cy="115416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300" b="1" dirty="0" err="1">
                <a:latin typeface="Times New Roman" pitchFamily="18" charset="0"/>
                <a:cs typeface="Times New Roman" pitchFamily="18" charset="0"/>
              </a:rPr>
              <a:t>Линьфынь</a:t>
            </a:r>
            <a:r>
              <a:rPr lang="ru-RU" sz="2300" b="1" dirty="0">
                <a:latin typeface="Times New Roman" pitchFamily="18" charset="0"/>
                <a:cs typeface="Times New Roman" pitchFamily="18" charset="0"/>
              </a:rPr>
              <a:t> – это   город   в сердце китайской угольной промышленности </a:t>
            </a:r>
            <a:r>
              <a:rPr lang="ru-RU" sz="23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. Жители</a:t>
            </a:r>
            <a:r>
              <a:rPr lang="ru-RU" sz="2300" b="1" dirty="0">
                <a:latin typeface="Times New Roman" pitchFamily="18" charset="0"/>
                <a:cs typeface="Times New Roman" pitchFamily="18" charset="0"/>
              </a:rPr>
              <a:t>   страдают от   пневмонии,   рака  легкий   и    бронхита.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6 место - Норильск, Россия</a:t>
            </a:r>
          </a:p>
        </p:txBody>
      </p:sp>
      <p:pic>
        <p:nvPicPr>
          <p:cNvPr id="4" name="Picture 2" descr="Норильск, Россия"/>
          <p:cNvPicPr>
            <a:picLocks noChangeAspect="1" noChangeArrowheads="1"/>
          </p:cNvPicPr>
          <p:nvPr/>
        </p:nvPicPr>
        <p:blipFill>
          <a:blip r:embed="rId2">
            <a:lum bright="-20000"/>
          </a:blip>
          <a:srcRect/>
          <a:stretch>
            <a:fillRect/>
          </a:stretch>
        </p:blipFill>
        <p:spPr bwMode="auto">
          <a:xfrm>
            <a:off x="285720" y="785794"/>
            <a:ext cx="8572560" cy="414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4929198"/>
            <a:ext cx="8572560" cy="1631216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Норильск один из самых загрязненных мест в России. Расположены крупнейшие в мире предприятия по   переработке   тяжелых   металлов – меди, свинца, никеля, селена и цинка. Население  страдает  респираторными   заболеваниями. С 2001 года въезд в город    для   иностранцев     запрещен.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5 место -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Сукинда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Индия</a:t>
            </a:r>
          </a:p>
        </p:txBody>
      </p:sp>
      <p:pic>
        <p:nvPicPr>
          <p:cNvPr id="4" name="Picture 2" descr="Сукинда, Инди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5"/>
            <a:ext cx="8572499" cy="4286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5072074"/>
            <a:ext cx="8572560" cy="144655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В этом  городе расположены крупнейшие в мире хромовые шахты. Большая часть отходов предприятий сбрасываются в воду рек и озер. Почти 90 процентов населения   подвержены    раковым    заболеваниям.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4 место -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Тянжинь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Китай</a:t>
            </a:r>
          </a:p>
        </p:txBody>
      </p:sp>
      <p:pic>
        <p:nvPicPr>
          <p:cNvPr id="4" name="Picture 2" descr="Тянжинь, Китай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572560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285720" y="5072074"/>
            <a:ext cx="8572560" cy="144655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 err="1">
                <a:latin typeface="Times New Roman" pitchFamily="18" charset="0"/>
                <a:cs typeface="Times New Roman" pitchFamily="18" charset="0"/>
              </a:rPr>
              <a:t>Тянжинь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 –центр Китая по производству свинца. Концентрация свинца в воздухе и почве  в 10 раз превышает допустимую норму. Содержание свинца в зерновых  культурах, растущих в этой местности, в 24 раза   превышает   норму.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3 место -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Вапи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Индия</a:t>
            </a:r>
          </a:p>
        </p:txBody>
      </p:sp>
      <p:pic>
        <p:nvPicPr>
          <p:cNvPr id="4" name="Picture 2" descr="Вапи, Инди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5"/>
            <a:ext cx="857256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5072074"/>
            <a:ext cx="8572560" cy="144655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Город </a:t>
            </a:r>
            <a:r>
              <a:rPr lang="ru-RU" sz="2200" b="1" dirty="0" err="1">
                <a:latin typeface="Times New Roman" pitchFamily="18" charset="0"/>
                <a:cs typeface="Times New Roman" pitchFamily="18" charset="0"/>
              </a:rPr>
              <a:t>Вапи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 находится в конце пояса промышленных комплексов  длинной 400 км. В этом городе сосредоточены более 1000 </a:t>
            </a:r>
            <a:r>
              <a:rPr lang="ru-RU" sz="2200" b="1" dirty="0" err="1">
                <a:latin typeface="Times New Roman" pitchFamily="18" charset="0"/>
                <a:cs typeface="Times New Roman" pitchFamily="18" charset="0"/>
              </a:rPr>
              <a:t>пром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. предприятий. Уровень ртути в грунтовых водах  в 100 раз превышает норму,  воздух   переполнен  тяжелыми  металлами.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2 место - Сумгаит, Азербайджан</a:t>
            </a:r>
          </a:p>
        </p:txBody>
      </p:sp>
      <p:pic>
        <p:nvPicPr>
          <p:cNvPr id="4" name="Picture 2" descr="Сумгаит, Азербайджан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57256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5286388"/>
            <a:ext cx="8572560" cy="120032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Сумгаит –центр химической промышленности. Заражен  тяжелыми  металлами,  нефтяными отходами. Дети в этом районе рождаются с генетическими   отклонения.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Защита окружающей среды: начнем с себя. - Новости UaUa.INF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643182"/>
            <a:ext cx="8429684" cy="3857652"/>
          </a:xfrm>
          <a:prstGeom prst="rect">
            <a:avLst/>
          </a:prstGeom>
          <a:noFill/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28596" y="500042"/>
            <a:ext cx="8286808" cy="209288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44767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Возникновение проблем окружающей среды обусловлено не просто её загрязнением, но превышением порога выносливости биосферы, а также подходов к решению вопроса о взаимоотношениях Человека и Природы. </a:t>
            </a:r>
            <a:endParaRPr kumimoji="0" lang="ru-RU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1 место - Чернобыль, Украина</a:t>
            </a:r>
          </a:p>
        </p:txBody>
      </p:sp>
      <p:pic>
        <p:nvPicPr>
          <p:cNvPr id="4" name="Picture 2" descr="Чернобыль, Украина"/>
          <p:cNvPicPr>
            <a:picLocks noChangeAspect="1" noChangeArrowheads="1"/>
          </p:cNvPicPr>
          <p:nvPr/>
        </p:nvPicPr>
        <p:blipFill>
          <a:blip r:embed="rId2">
            <a:lum bright="-20000" contrast="20000"/>
          </a:blip>
          <a:srcRect/>
          <a:stretch>
            <a:fillRect/>
          </a:stretch>
        </p:blipFill>
        <p:spPr bwMode="auto">
          <a:xfrm>
            <a:off x="285720" y="785794"/>
            <a:ext cx="857256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5643578"/>
            <a:ext cx="8572560" cy="857256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На сегодняшний день количество людей, пострадавших от радиации в этом районе составляет    5.5  млн.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52396" y="452418"/>
            <a:ext cx="8434446" cy="156966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Места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опасные для жизни</a:t>
            </a:r>
            <a:r>
              <a:rPr kumimoji="0" lang="ru-RU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6"/>
          <p:cNvSpPr>
            <a:spLocks noChangeArrowheads="1"/>
          </p:cNvSpPr>
          <p:nvPr/>
        </p:nvSpPr>
        <p:spPr bwMode="auto">
          <a:xfrm>
            <a:off x="285720" y="2071678"/>
            <a:ext cx="8572560" cy="1938992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г.Карабаш, Челябинская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область , Россия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токсичные выбросы медеплавильного комбината составляют 9 т на душу населения в год, половина юношей призывного возраста не годны к прохождению военной службы по состоянию здоровья.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 descr="&amp;Kcy;&amp;acy;&amp;rcy;&amp;tcy;&amp;icy;&amp;ncy;&amp;kcy;&amp;acy; 2 &amp;icy;&amp;zcy; 277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000504"/>
            <a:ext cx="42862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&amp;Kcy;&amp;acy;&amp;rcy;&amp;tcy;&amp;icy;&amp;ncy;&amp;kcy;&amp;acy; 3 &amp;icy;&amp;zcy; 277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929066"/>
            <a:ext cx="428628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357166"/>
            <a:ext cx="8572560" cy="430887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Кемерово, Россия</a:t>
            </a:r>
            <a:endParaRPr lang="ru-RU" sz="2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6" descr="&amp;Kcy;&amp;acy;&amp;rcy;&amp;tcy;&amp;icy;&amp;ncy;&amp;kcy;&amp;acy; 27 &amp;icy;&amp;zcy; 277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57256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357158" y="4214818"/>
            <a:ext cx="8501122" cy="230832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город угольщиков и металлургических предприятий. Из 109 крупных фабрик 66 расположены в непосредственной близости от жилых районов. В атмосферу выбрасывают сернистого газа в 9 раз, сероводорода в 7 раз, окиси азота и углерода - в 4 раза выше ПДК. Жители страдают заболеваниями крови, нарушениями эндокринной системы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58" y="357166"/>
            <a:ext cx="4071966" cy="40011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Сан-Педро-Сула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в Гондурасе </a:t>
            </a:r>
          </a:p>
        </p:txBody>
      </p:sp>
      <p:pic>
        <p:nvPicPr>
          <p:cNvPr id="80898" name="Picture 2" descr="Город Сан-Педро-Сула в Гондурасе второй год подряд признается самым опасным населенным пунктом мира со 169 убийствами на каждые 100 тысяч населени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85794"/>
            <a:ext cx="4143404" cy="2071702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357158" y="2928934"/>
            <a:ext cx="39290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самый опасный населенный 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пунктом земли со 169 убийствами на каждые 100 тысяч населения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429124" y="357166"/>
            <a:ext cx="4429156" cy="40011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2)Мексиканский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курорт Акапулько</a:t>
            </a:r>
          </a:p>
        </p:txBody>
      </p:sp>
      <p:pic>
        <p:nvPicPr>
          <p:cNvPr id="80900" name="Picture 4" descr="Акапульк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785794"/>
            <a:ext cx="4071966" cy="2071702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429124" y="2928934"/>
            <a:ext cx="42862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показатель в 128 убийств на каждые 100 тысяч жителей в течение года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786050" y="4071942"/>
            <a:ext cx="4081117" cy="43088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3)Столица 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Венесуэлы Каракас</a:t>
            </a:r>
          </a:p>
        </p:txBody>
      </p:sp>
      <p:pic>
        <p:nvPicPr>
          <p:cNvPr id="80902" name="Picture 6" descr="Каракас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4572008"/>
            <a:ext cx="3857652" cy="1867335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4714876" y="4643446"/>
            <a:ext cx="37147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(119 убийств на 100 тыс. населения)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357158" y="357166"/>
            <a:ext cx="8429684" cy="230832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Большинство ученых считают: если численность населения Земли достигнет 12 млрд., то </a:t>
            </a:r>
            <a:r>
              <a:rPr kumimoji="0" lang="ru-RU" sz="2400" b="0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 млрд.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человек окажутся в положении медленно умирающих от голода и жажды. Рост численности населения опережает производство продуктов питания. В настоящее время общая численность населения мира возрастает на 1 млн. человек каждые 4-5 дней. 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9635" name="Picture 3" descr="Ethiopia Child Hung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786058"/>
            <a:ext cx="4286281" cy="3571900"/>
          </a:xfrm>
          <a:prstGeom prst="rect">
            <a:avLst/>
          </a:prstGeom>
          <a:noFill/>
        </p:spPr>
      </p:pic>
      <p:pic>
        <p:nvPicPr>
          <p:cNvPr id="69637" name="Picture 5" descr="Как избежать обезвоживания организма? :: Как избежать обезвоживание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786058"/>
            <a:ext cx="4000528" cy="3571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57158" y="357166"/>
            <a:ext cx="8572528" cy="609397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0" hangingPunct="0"/>
            <a:r>
              <a:rPr lang="ru-RU" sz="2600" b="1" u="sng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Население страны </a:t>
            </a:r>
            <a:r>
              <a:rPr lang="ru-RU" sz="26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На 1 февраля 2013 года 9 </a:t>
            </a:r>
            <a:r>
              <a:rPr lang="ru-RU" sz="2600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млн</a:t>
            </a:r>
            <a:r>
              <a:rPr lang="ru-RU" sz="26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462,4 тысячи человек.</a:t>
            </a:r>
          </a:p>
          <a:p>
            <a:pPr algn="just"/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Плотность 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48  чел  на  км </a:t>
            </a:r>
            <a:r>
              <a:rPr lang="ru-RU" sz="2600" baseline="30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Густонаселенные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Минск (1,8 млн.) и Гомель (1,4 млн.). Меньше  всего -  в Гродно</a:t>
            </a:r>
            <a:endParaRPr lang="ru-RU" sz="26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Старение нации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. 10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лет назад ср. возраст -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37,1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,  сегодня 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39,6 (ср.по миру 28 лет).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 С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тарше 65 лет -  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13,8%,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что в 2 раза выше мирового показателя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(7%).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 К 2020 составит 28%. По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классификации ООН население   РБ   относится    к   старому.</a:t>
            </a:r>
          </a:p>
          <a:p>
            <a:pPr algn="just"/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На сел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е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проживает 2,4 млн. Меньше сельских жителей 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на Могилевщине,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больше -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 в Минской области </a:t>
            </a:r>
          </a:p>
          <a:p>
            <a:pPr algn="just"/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В среднем по стране </a:t>
            </a:r>
            <a:r>
              <a:rPr lang="ru-RU" sz="2600" u="sng" dirty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1000 мужчин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приходится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1150 женщин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в Минске (1177 женщин на 1 тыс. мужчин),  в  Витебской  (1163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5720" y="214290"/>
            <a:ext cx="8572560" cy="637097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Обобщенным показателем общественного здоровья является ожидаемая продолжительность жизни. У мужчин в РБ - 64,5 лет,   женщин – 76,2.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В РБ по сравнению с развитыми странами этот показатель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ниже на 12-14 лет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мужчин и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на 5-6 лет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у женщин. 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Наиболее высокой продолжительность жизни была в 1964-1969 г —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72,9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лет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Семейных становится меньше. Растет число гражданских браков: 10 лет назад -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5 %,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сейчас –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8%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Сегодня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65,8%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семей имеют одного ребенка, двоих -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28,9%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троих и более -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около 5%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семей.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Вместе с тем, 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60%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хотели бы иметь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двоих детей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22% - троих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и более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13% - одного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ребенка. 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При этом </a:t>
            </a: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двоих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хотят иметь жители крупных городов, </a:t>
            </a: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троих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и более – жители малых городов, сел и Минска. 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64514" name="Picture 2" descr="III.4. ОРГАНИЗАЦИЯ ИЗУЧЕНИЯ ЗДОРОВЬЯ НАСЕЛЕНИЯ - Предисловие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56"/>
            <a:ext cx="8715436" cy="5072098"/>
          </a:xfrm>
          <a:prstGeom prst="rect">
            <a:avLst/>
          </a:prstGeom>
          <a:noFill/>
        </p:spPr>
      </p:pic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357158" y="5857892"/>
            <a:ext cx="8429684" cy="49244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6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 1993 г естественный прирост идет со знаком «-».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85720" y="285728"/>
            <a:ext cx="8572560" cy="492443"/>
          </a:xfrm>
          <a:prstGeom prst="rect">
            <a:avLst/>
          </a:prstGeom>
          <a:solidFill>
            <a:srgbClr val="66FF99"/>
          </a:solidFill>
        </p:spPr>
        <p:txBody>
          <a:bodyPr wrap="square">
            <a:spAutoFit/>
          </a:bodyPr>
          <a:lstStyle/>
          <a:p>
            <a:pPr algn="ctr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Динамика естественного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движения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населения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DEM_2_072011.jpg"/>
          <p:cNvPicPr>
            <a:picLocks noChangeAspect="1" noChangeArrowheads="1"/>
          </p:cNvPicPr>
          <p:nvPr/>
        </p:nvPicPr>
        <p:blipFill>
          <a:blip r:embed="rId2">
            <a:lum bright="-30000" contrast="40000"/>
          </a:blip>
          <a:srcRect l="3125" t="2196" r="8990" b="8859"/>
          <a:stretch>
            <a:fillRect/>
          </a:stretch>
        </p:blipFill>
        <p:spPr bwMode="auto">
          <a:xfrm>
            <a:off x="357158" y="357166"/>
            <a:ext cx="4500594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DEM_3_072011.jpg"/>
          <p:cNvPicPr>
            <a:picLocks noChangeAspect="1" noChangeArrowheads="1"/>
          </p:cNvPicPr>
          <p:nvPr/>
        </p:nvPicPr>
        <p:blipFill>
          <a:blip r:embed="rId3">
            <a:lum bright="-30000" contrast="40000"/>
          </a:blip>
          <a:srcRect t="-2499" r="7031" b="3751"/>
          <a:stretch>
            <a:fillRect/>
          </a:stretch>
        </p:blipFill>
        <p:spPr bwMode="auto">
          <a:xfrm>
            <a:off x="4857752" y="214290"/>
            <a:ext cx="400052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>
            <a:spLocks noChangeArrowheads="1"/>
          </p:cNvSpPr>
          <p:nvPr/>
        </p:nvSpPr>
        <p:spPr bwMode="auto">
          <a:xfrm>
            <a:off x="357158" y="4857760"/>
            <a:ext cx="8429684" cy="156966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Более 82,2% умерших в трудоспособном возрасте - мужчины.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группе 10-14 лет мужская смертность превышает женскую в 2 раза. 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в группе 25-29 лет –в 4,0 раза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643306" y="6357958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одержимое 3"/>
          <p:cNvGraphicFramePr>
            <a:graphicFrameLocks/>
          </p:cNvGraphicFramePr>
          <p:nvPr/>
        </p:nvGraphicFramePr>
        <p:xfrm>
          <a:off x="214282" y="214293"/>
          <a:ext cx="8786844" cy="628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711"/>
                <a:gridCol w="2196711"/>
                <a:gridCol w="2196711"/>
                <a:gridCol w="2196711"/>
              </a:tblGrid>
              <a:tr h="99203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rgbClr val="0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Рождаемость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(сельское)</a:t>
                      </a:r>
                      <a:endParaRPr lang="ru-RU" sz="22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Смертность</a:t>
                      </a:r>
                      <a:endParaRPr lang="ru-RU" sz="22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Естественный прирост</a:t>
                      </a:r>
                      <a:endParaRPr lang="ru-RU" sz="22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</a:tr>
              <a:tr h="6312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Брестская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12,6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(11,3)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14,4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(22,1)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-1,8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(-10,8)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</a:tr>
              <a:tr h="6801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Витебская 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10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(9,5)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16,4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(26,6)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-6,4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(-17,1)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</a:tr>
              <a:tr h="6801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Гомельская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11,6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(11,6)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15,0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(24,3)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-3,4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(-12,7)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</a:tr>
              <a:tr h="6801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Гродненская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11,8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(8,2)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15,4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(27,3)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-3,6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(-19,1)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</a:tr>
              <a:tr h="6801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Минская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11,9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(12,0)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16,1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(22,5)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-4,2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(-10,5)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</a:tr>
              <a:tr h="6801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Могилевская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11,1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(10,4)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15,8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(26,9)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-4,7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(-16,5)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</a:tr>
              <a:tr h="6312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Минск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11,2</a:t>
                      </a:r>
                      <a:endParaRPr lang="ru-RU" sz="2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9,8</a:t>
                      </a:r>
                      <a:endParaRPr lang="ru-RU" sz="2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+1,4</a:t>
                      </a:r>
                      <a:endParaRPr lang="ru-RU" sz="2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</a:tr>
              <a:tr h="6312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средняя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11,5(10,5)</a:t>
                      </a:r>
                      <a:endParaRPr lang="ru-RU" sz="2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14,7(24,9)</a:t>
                      </a:r>
                      <a:endParaRPr lang="ru-RU" sz="2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-3,2(-14,4)</a:t>
                      </a:r>
                      <a:endParaRPr lang="ru-RU" sz="2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500042"/>
            <a:ext cx="821537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ru-RU" sz="2200" b="1" i="1" dirty="0" smtClean="0">
                <a:latin typeface="Times New Roman" pitchFamily="18" charset="0"/>
                <a:cs typeface="Times New Roman" pitchFamily="18" charset="0"/>
              </a:rPr>
              <a:t>Антропоцентрический, технологический, технократический</a:t>
            </a:r>
            <a:endParaRPr lang="ru-RU" sz="2200" i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человек не включается в число организмов природы)</a:t>
            </a:r>
          </a:p>
          <a:p>
            <a:pPr algn="just">
              <a:buFont typeface="Wingdings" pitchFamily="2" charset="2"/>
              <a:buChar char="§"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. Считается, что законы, управляющие жизнью сообществ растений и животных в природе не распространяются на человека (или играют подчиненную роль по отношению к законам жизни людей).</a:t>
            </a:r>
            <a:endParaRPr lang="ru-RU" sz="2200" b="1" i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Живая природа и человеческое общество рассматриваются как 2 разные системы взаимоотношения человека и природы 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взаимоотношения человека и природы строятся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по правилам, которые устанавливает сам человек.</a:t>
            </a:r>
          </a:p>
          <a:p>
            <a:pPr algn="just">
              <a:buFont typeface="Wingdings" pitchFamily="2" charset="2"/>
              <a:buChar char="§"/>
            </a:pP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Возникшие проблемы окружающей среды считаются следствием неправильного ведения хозяйства, высокой </a:t>
            </a:r>
            <a:r>
              <a:rPr lang="ru-RU" sz="2200" dirty="0" err="1">
                <a:latin typeface="Times New Roman" pitchFamily="18" charset="0"/>
                <a:cs typeface="Times New Roman" pitchFamily="18" charset="0"/>
              </a:rPr>
              <a:t>отходности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 и ресурсоемкости, несовершенства технологий. Потому эти проблемы выглядят принципиально устранимыми технологическим путем, а </a:t>
            </a:r>
            <a:r>
              <a:rPr lang="ru-RU" sz="2200" b="1" cap="all" dirty="0">
                <a:latin typeface="Times New Roman" pitchFamily="18" charset="0"/>
                <a:cs typeface="Times New Roman" pitchFamily="18" charset="0"/>
              </a:rPr>
              <a:t>законы природы не могут и не должны мешать экономическому росту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, научно-техническому и социальному прогрессу человечества.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lum bright="-20000" contrast="30000"/>
          </a:blip>
          <a:srcRect l="7813" t="21950" r="7813" b="5376"/>
          <a:stretch>
            <a:fillRect/>
          </a:stretch>
        </p:blipFill>
        <p:spPr bwMode="auto">
          <a:xfrm>
            <a:off x="285720" y="357167"/>
            <a:ext cx="8572560" cy="3214710"/>
          </a:xfrm>
          <a:prstGeom prst="rect">
            <a:avLst/>
          </a:prstGeom>
          <a:noFill/>
          <a:ln w="76200" cmpd="tri" algn="ctr">
            <a:miter lim="800000"/>
            <a:headEnd/>
            <a:tailEnd/>
          </a:ln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 flipV="1">
            <a:off x="285720" y="3643314"/>
            <a:ext cx="8501122" cy="286232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76200" cmpd="tri" algn="ctr">
            <a:noFill/>
            <a:miter lim="800000"/>
            <a:headEnd/>
            <a:tailEnd/>
          </a:ln>
        </p:spPr>
        <p:txBody>
          <a:bodyPr rot="10800000" wrap="square" lIns="91433" rIns="91433" anchor="ctr">
            <a:spAutoFit/>
          </a:bodyPr>
          <a:lstStyle/>
          <a:p>
            <a:pPr algn="just" eaLnBrk="0" hangingPunct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Растет смертность по причине болезней системы кровообращения (на 12%) и новообразований (на 1%). </a:t>
            </a:r>
          </a:p>
          <a:p>
            <a:pPr algn="just" eaLnBrk="0" hangingPunct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Отмечается положительная тенденция по заболеваниям органов дыхания (число умерших сократилось на 9,1%), органов пищеварения (на 6,4%), некоторых инфекционных и паразитарных болезней (на 2,5%).</a:t>
            </a:r>
          </a:p>
          <a:p>
            <a:pPr algn="just" eaLnBrk="0" hangingPunct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От причин, не связанных с заболеваемостью - это случаи отравления алкоголем - 20,6% . </a:t>
            </a:r>
          </a:p>
          <a:p>
            <a:pPr algn="just" eaLnBrk="0" hangingPunct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В этой же статистике лидируют самоубийства - 14,4%. </a:t>
            </a:r>
          </a:p>
          <a:p>
            <a:pPr algn="just" eaLnBrk="0" hangingPunct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От несчастных случаев, связанных с транспортными средствами - 8%.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Кирвель </a:t>
            </a:r>
            <a:r>
              <a:rPr lang="ru-RU" b="1" dirty="0">
                <a:solidFill>
                  <a:srgbClr val="000000"/>
                </a:solidFill>
              </a:rPr>
              <a:t>П.И.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357158" y="576023"/>
          <a:ext cx="8429684" cy="5853373"/>
        </p:xfrm>
        <a:graphic>
          <a:graphicData uri="http://schemas.openxmlformats.org/drawingml/2006/table">
            <a:tbl>
              <a:tblPr/>
              <a:tblGrid>
                <a:gridCol w="2041565"/>
                <a:gridCol w="1646422"/>
                <a:gridCol w="1778137"/>
                <a:gridCol w="1382995"/>
                <a:gridCol w="1580565"/>
              </a:tblGrid>
              <a:tr h="70845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Страна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Численность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млн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чел.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Доля возрастной группы, %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71978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0-14 лет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15-64 года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65 лет и старше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Беларусь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9,46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18,9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13,3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Грузия*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5,1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20,4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66,3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13,3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Россия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144,8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18,3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69,2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12,5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Украина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17,8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68,4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Армения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24,2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66,9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Казахстан**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28,7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64,5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Молдавия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4,3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23,7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66,9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9,4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Азербайджан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8,1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62,7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5,5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Киргизия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35,2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59,4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5,4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Таджикистан***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6,2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42,4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53,5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4,1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Туркменистан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37,9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58,2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3,9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Узбекистан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24,9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38,3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57,5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4,2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 flipV="1">
            <a:off x="357158" y="214290"/>
            <a:ext cx="8501122" cy="4616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76200" cmpd="tri" algn="ctr">
            <a:noFill/>
            <a:miter lim="800000"/>
            <a:headEnd/>
            <a:tailEnd/>
          </a:ln>
        </p:spPr>
        <p:txBody>
          <a:bodyPr rot="10800000" wrap="square" lIns="91433" rIns="91433" anchor="ctr">
            <a:spAutoFit/>
          </a:bodyPr>
          <a:lstStyle/>
          <a:p>
            <a:pPr algn="ctr" eaLnBrk="0" hangingPunct="0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Возрастная структура населения стран СНГ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285720" y="214290"/>
          <a:ext cx="8501122" cy="5620990"/>
        </p:xfrm>
        <a:graphic>
          <a:graphicData uri="http://schemas.openxmlformats.org/drawingml/2006/table">
            <a:tbl>
              <a:tblPr/>
              <a:tblGrid>
                <a:gridCol w="2038820"/>
                <a:gridCol w="1699016"/>
                <a:gridCol w="1635586"/>
                <a:gridCol w="1563095"/>
                <a:gridCol w="1564605"/>
              </a:tblGrid>
              <a:tr h="324888">
                <a:tc grid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800" dirty="0" smtClean="0">
                          <a:latin typeface="Arial" pitchFamily="34" charset="0"/>
                          <a:cs typeface="Arial" pitchFamily="34" charset="0"/>
                        </a:rPr>
                        <a:t>на 1000 населения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2000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2005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2010</a:t>
                      </a:r>
                    </a:p>
                  </a:txBody>
                  <a:tcPr marL="27708" marR="27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РБ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7,5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94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4,3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3,1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г. Минск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8,7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94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5,0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3,7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4,5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Брестская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6,4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7,4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2,6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3,4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Витебская</a:t>
                      </a:r>
                    </a:p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5,8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7,8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Гомельская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6,1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8,0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Гродненская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6,1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7,4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7,7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3,8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2,8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Минская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5,9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7,3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3,0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9525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Могилевская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5,9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6,8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8,7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162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4,5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3,0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285720" y="5929330"/>
            <a:ext cx="8572560" cy="49244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В Беларуси на тысячу браков приходится 875 разводов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428604"/>
            <a:ext cx="83582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Уровень </a:t>
            </a:r>
            <a:r>
              <a:rPr lang="ru-RU" sz="2400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брачности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в нашей стране остается одним из самых высоких. В 2011 году  составил 9,2 брака на тысячу населения, в Японии он ниже 6, в Германии, Франции и Великобритании — ниже 5. </a:t>
            </a: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 2011 средний возраст вступления в первый брак в РБ для женщин составил 24,5, для мужчин — 26,6. В Австрии женщины первый раз выходили замуж в 33,6, в Швеции — в 32,9, в Дании — в 32,1 года. </a:t>
            </a: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 РБ к 25 годам выходят замуж (59%) всех женщин и женятся (37,4%) всех мужчин. К 30 годам — 80,5% женщин и 69,5% мужчин.</a:t>
            </a: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400" b="1" i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По уровню разводов РБ занимает второе место в мире.</a:t>
            </a:r>
            <a:endParaRPr lang="ru-RU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 flipV="1">
            <a:off x="357158" y="4857760"/>
            <a:ext cx="8429684" cy="1569660"/>
          </a:xfrm>
          <a:prstGeom prst="rect">
            <a:avLst/>
          </a:prstGeom>
          <a:noFill/>
          <a:ln w="76200" cmpd="tri" algn="ctr">
            <a:noFill/>
            <a:miter lim="800000"/>
            <a:headEnd/>
            <a:tailEnd/>
          </a:ln>
        </p:spPr>
        <p:txBody>
          <a:bodyPr rot="10800000" wrap="square" lIns="91433" rIns="91433" anchor="ctr">
            <a:spAutoFit/>
          </a:bodyPr>
          <a:lstStyle/>
          <a:p>
            <a:pPr algn="just" eaLnBrk="0" hangingPunct="0"/>
            <a:r>
              <a:rPr lang="ru-RU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Безбрачие</a:t>
            </a:r>
            <a:r>
              <a:rPr lang="ru-RU" sz="2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algn="just" eaLnBrk="0" hangingPunct="0"/>
            <a:r>
              <a:rPr lang="ru-RU" sz="2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Резко и быстро растет показатель безбрачия среди сельских мужчин, поскольку на 1000 мужчин 18-30 лет на селе приходится только 844 женщины. 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/>
          <p:cNvSpPr txBox="1">
            <a:spLocks/>
          </p:cNvSpPr>
          <p:nvPr/>
        </p:nvSpPr>
        <p:spPr>
          <a:xfrm>
            <a:off x="285720" y="428604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vert="horz" lIns="182880" tIns="91440">
            <a:normAutofit/>
          </a:bodyPr>
          <a:lstStyle/>
          <a:p>
            <a:pPr marL="265176" marR="0" lvl="0" indent="-265176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Дети – наиболее чуткий </a:t>
            </a:r>
            <a:r>
              <a:rPr kumimoji="0" lang="ru-RU" sz="28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индикатор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65176" marR="0" lvl="0" indent="-265176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состояния окружающей среды.</a:t>
            </a:r>
          </a:p>
          <a:p>
            <a:pPr marL="265176" marR="0" lvl="0" indent="-265176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группа здоровья (абсолютно здоровые)- около 26%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детей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II группа - около 58% </a:t>
            </a:r>
          </a:p>
          <a:p>
            <a:pPr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III группа («букет» хронических заболеваний) - 14% </a:t>
            </a:r>
          </a:p>
          <a:p>
            <a:pPr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инвалиды — около 2%</a:t>
            </a:r>
          </a:p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graphicFrame>
        <p:nvGraphicFramePr>
          <p:cNvPr id="83970" name="Object 5"/>
          <p:cNvGraphicFramePr>
            <a:graphicFrameLocks noChangeAspect="1"/>
          </p:cNvGraphicFramePr>
          <p:nvPr/>
        </p:nvGraphicFramePr>
        <p:xfrm>
          <a:off x="5259349" y="1071546"/>
          <a:ext cx="3313179" cy="2786082"/>
        </p:xfrm>
        <a:graphic>
          <a:graphicData uri="http://schemas.openxmlformats.org/presentationml/2006/ole">
            <p:oleObj spid="_x0000_s83970" r:id="rId4" imgW="1905266" imgH="1752381" progId="">
              <p:embed/>
            </p:oleObj>
          </a:graphicData>
        </a:graphic>
      </p:graphicFrame>
      <p:pic>
        <p:nvPicPr>
          <p:cNvPr id="5" name="Рисунок 4" descr="Новостная лента::Алтайкрайстат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4" y="1643050"/>
            <a:ext cx="414340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2"/>
          <p:cNvSpPr txBox="1">
            <a:spLocks/>
          </p:cNvSpPr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/>
          <a:lstStyle/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 2004 г контингент больных хроническим </a:t>
            </a:r>
            <a:r>
              <a:rPr kumimoji="0" lang="ru-RU" sz="23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алкоголизмом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увеличился на 48,4%. Из их числа 14,4% составляют женщины. 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Под наблюдением наркологов состоит 14219 подростков. Из них 104 хронических алкоголиков (в том числе 27 девушек) и 177 токсикоманов. Это только статистические данные.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Рост </a:t>
            </a:r>
            <a:r>
              <a:rPr kumimoji="0" lang="ru-RU" sz="23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наркомании.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В 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2016 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г. на учете в диспансерах состояли 6129 больных. Из них 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325 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человек - это подростки (из них 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-239 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девушек).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3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В результате проведенного в Беларуси опрос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а 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- 20% молодых людей ответили, что хотя бы однажды пробовали наркотические  вещества. 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-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к 15 годам попробовали алкоголь 54%. 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-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из всех опрошенных молодых людей 42% курят, 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-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17% юношей попробовали сигареты, когда им не было и 10 лет, а к 15_годам уже курили 63% из них.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Весеннее здоровье medvedrossii.r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572560" cy="6205226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285720" y="357166"/>
            <a:ext cx="8572560" cy="428628"/>
          </a:xfrm>
          <a:prstGeom prst="rect">
            <a:avLst/>
          </a:prstGeom>
          <a:solidFill>
            <a:srgbClr val="00B0F0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600" b="1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Средний возраст начала употребления различных ПАВ</a:t>
            </a:r>
            <a:endParaRPr kumimoji="0" lang="ru-RU" sz="26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4" name="Объект 3"/>
          <p:cNvGraphicFramePr>
            <a:graphicFrameLocks/>
          </p:cNvGraphicFramePr>
          <p:nvPr/>
        </p:nvGraphicFramePr>
        <p:xfrm>
          <a:off x="285720" y="785794"/>
          <a:ext cx="8501122" cy="5619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3208"/>
                <a:gridCol w="3187914"/>
              </a:tblGrid>
              <a:tr h="619129">
                <a:tc>
                  <a:txBody>
                    <a:bodyPr/>
                    <a:lstStyle/>
                    <a:p>
                      <a:r>
                        <a:rPr lang="ru-RU" sz="28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Психоактивное</a:t>
                      </a:r>
                      <a:r>
                        <a:rPr lang="ru-RU" sz="2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вещество</a:t>
                      </a:r>
                      <a:endParaRPr lang="ru-RU" sz="2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Возраст, лет</a:t>
                      </a:r>
                      <a:endParaRPr lang="ru-RU" sz="2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666755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Никотин (курение)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Алкоголь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Марихуана (гашиш)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Седативные средства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Героин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Аналгетики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Кокаин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Транквилизаторы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85720" y="357166"/>
            <a:ext cx="8643998" cy="26432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marL="0" marR="0" lvl="0" indent="19050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По силе воздействия на организм располагаются наркотики следующим образом: самый слабый– шоколад, затем следует чай и кофе. Указанные выше наркотические вещества являются возбуждающими. А далее идут более сильные – опьяняющие наркотики: никотин, алкоголь, марихуана, опий и др. По степени привыкания к наркотикам они могут быть представлены так: 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357158" y="2500306"/>
          <a:ext cx="8429684" cy="38621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4842"/>
                <a:gridCol w="4214842"/>
              </a:tblGrid>
              <a:tr h="14295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Вид      </a:t>
                      </a: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наркотика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% людей, попробовавших наркотик, привыкающих к нему с первого раза: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0070C0"/>
                    </a:solidFill>
                  </a:tcPr>
                </a:tc>
              </a:tr>
              <a:tr h="8653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Никотин     </a:t>
                      </a: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(“с первой сигареты”)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</a:tr>
              <a:tr h="7836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опий, </a:t>
                      </a:r>
                      <a:r>
                        <a:rPr lang="ru-RU" sz="2000" b="1" i="1" cap="all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морфий </a:t>
                      </a: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 др.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</a:tr>
              <a:tr h="7836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алкоголь (“с первой рюмки”)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20-40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5720" y="500042"/>
            <a:ext cx="8572560" cy="830997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Причины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по которым молодые люди начинают систематически принимать алкоголь или наркотики: 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57158" y="1500174"/>
          <a:ext cx="8501122" cy="47658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41518"/>
                <a:gridCol w="1859604"/>
              </a:tblGrid>
              <a:tr h="730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ПРОБЛЕМЫ: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%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0070C0"/>
                    </a:solidFill>
                  </a:tcPr>
                </a:tc>
              </a:tr>
              <a:tr h="730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оптимизация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настроения</a:t>
                      </a: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тонуса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49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</a:tr>
              <a:tr h="9682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отвлечение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от    насущных     вопросов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37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</a:tr>
              <a:tr h="683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преодоление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чувства       одиночества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</a:tr>
              <a:tr h="9232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снятие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психологического     напряжения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</a:tr>
              <a:tr h="730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оптимизация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контактов      общения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НиМиД форте Медицинский портал &quot;Здоровье Украины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429684" cy="6107949"/>
          </a:xfrm>
          <a:prstGeom prst="rect">
            <a:avLst/>
          </a:prstGeom>
          <a:noFill/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6"/>
          <p:cNvSpPr>
            <a:spLocks noChangeArrowheads="1"/>
          </p:cNvSpPr>
          <p:nvPr/>
        </p:nvSpPr>
        <p:spPr bwMode="auto">
          <a:xfrm>
            <a:off x="285720" y="357166"/>
            <a:ext cx="8572560" cy="612475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ru-RU" sz="28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Внимание</a:t>
            </a:r>
            <a:r>
              <a:rPr lang="ru-RU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!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Пометки на изделиях </a:t>
            </a:r>
            <a:r>
              <a:rPr lang="ru-RU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Е250-Е255</a:t>
            </a:r>
            <a:r>
              <a:rPr lang="ru-RU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свидетельствуют о наличии в них нитратов</a:t>
            </a:r>
          </a:p>
          <a:p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Е100 - Е182 -          красители;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Е200 и далее -       консерванты;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Е300 и далее -       антиокислители;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Е400 и далее -      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стабилизаторы консистенции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Е500 и далее, Е1000 -    эмульгаторы;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Е600 и далее -      усилители вкуса и аромата;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Е700 - Е800 -         запасные индексы;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Е900 и далее -      глазирующие агенты, 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					</a:t>
            </a:r>
            <a:r>
              <a:rPr lang="ru-RU" sz="2800" b="1" dirty="0" err="1" smtClean="0">
                <a:latin typeface="Times New Roman" pitchFamily="18" charset="0"/>
                <a:cs typeface="Times New Roman" pitchFamily="18" charset="0"/>
              </a:rPr>
              <a:t>улучшители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хлеба.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0430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285720" y="357166"/>
            <a:ext cx="8572560" cy="78581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наиболее опасные из 3000 распространенных пищевых добавок</a:t>
            </a:r>
            <a:endParaRPr kumimoji="0" lang="ru-RU" sz="2400" b="1" i="0" strike="noStrike" kern="1200" cap="none" spc="0" normalizeH="0" baseline="0" noProof="0" dirty="0" smtClean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5750" y="1214438"/>
            <a:ext cx="8572530" cy="50783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450850" algn="just" eaLnBrk="0" hangingPunct="0"/>
            <a:r>
              <a:rPr lang="ru-RU" sz="3600" b="1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Консерванты:</a:t>
            </a:r>
            <a:r>
              <a:rPr lang="ru-RU" sz="3600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 </a:t>
            </a:r>
            <a:r>
              <a:rPr lang="ru-RU" sz="3600" dirty="0">
                <a:solidFill>
                  <a:srgbClr val="FF0000"/>
                </a:solidFill>
                <a:ea typeface="Calibri" pitchFamily="34" charset="0"/>
                <a:cs typeface="Arial" pitchFamily="34" charset="0"/>
              </a:rPr>
              <a:t>(Е220-227), (Е249-252), (Е210-219).</a:t>
            </a:r>
          </a:p>
          <a:p>
            <a:pPr indent="450850" algn="just" eaLnBrk="0" hangingPunct="0"/>
            <a:r>
              <a:rPr lang="ru-RU" sz="3600" b="1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Антиоксиданты: </a:t>
            </a:r>
            <a:r>
              <a:rPr lang="ru-RU" sz="3600" dirty="0">
                <a:solidFill>
                  <a:srgbClr val="00B0F0"/>
                </a:solidFill>
                <a:ea typeface="Calibri" pitchFamily="34" charset="0"/>
                <a:cs typeface="Arial" pitchFamily="34" charset="0"/>
              </a:rPr>
              <a:t>(Е321), (Е321).</a:t>
            </a:r>
          </a:p>
          <a:p>
            <a:pPr indent="450850" algn="just" eaLnBrk="0" hangingPunct="0"/>
            <a:r>
              <a:rPr lang="ru-RU" sz="3600" b="1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Красители:</a:t>
            </a:r>
            <a:r>
              <a:rPr lang="ru-RU" sz="3600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 </a:t>
            </a:r>
            <a:r>
              <a:rPr lang="ru-RU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(Е102), желто-оранжевый </a:t>
            </a:r>
            <a:r>
              <a:rPr lang="en-US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S</a:t>
            </a:r>
            <a:r>
              <a:rPr lang="ru-RU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 (</a:t>
            </a:r>
            <a:r>
              <a:rPr lang="en-US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E</a:t>
            </a:r>
            <a:r>
              <a:rPr lang="ru-RU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110), (е122), (Е123), красная (Е124), (Е127), (</a:t>
            </a:r>
            <a:r>
              <a:rPr lang="en-US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E</a:t>
            </a:r>
            <a:r>
              <a:rPr lang="ru-RU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151).</a:t>
            </a:r>
          </a:p>
          <a:p>
            <a:pPr indent="450850" algn="just" eaLnBrk="0" hangingPunct="0"/>
            <a:r>
              <a:rPr lang="ru-RU" sz="3600" b="1" dirty="0" err="1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Ароматизаторы</a:t>
            </a:r>
            <a:r>
              <a:rPr lang="ru-RU" sz="3600" b="1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:</a:t>
            </a:r>
            <a:r>
              <a:rPr lang="ru-RU" sz="3600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 </a:t>
            </a:r>
            <a:r>
              <a:rPr lang="ru-RU" sz="3600" dirty="0">
                <a:solidFill>
                  <a:srgbClr val="00B050"/>
                </a:solidFill>
                <a:ea typeface="Calibri" pitchFamily="34" charset="0"/>
                <a:cs typeface="Arial" pitchFamily="34" charset="0"/>
              </a:rPr>
              <a:t>В550-553.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00430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/>
          <p:cNvSpPr txBox="1">
            <a:spLocks/>
          </p:cNvSpPr>
          <p:nvPr/>
        </p:nvSpPr>
        <p:spPr>
          <a:xfrm>
            <a:off x="285720" y="357166"/>
            <a:ext cx="8572560" cy="185738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marL="265176" marR="0" lvl="0" indent="-265176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Энергетические  напитки  или  энергетики </a:t>
            </a:r>
            <a:r>
              <a:rPr kumimoji="0" lang="ru-RU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— это газированные  безалкогольные тонизирующие  нервную   систему,  легко усваиваются    организмом, бодрят, помогают бороться с сонливостью и усталостью, повышают настроение, умственную  и   физическую       работоспособность.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Объект 3" descr="http://upload.wikimedia.org/wikipedia/commons/thumb/3/3d/Energetic_drinks.jpg/220px-Energetic_drinks.jpg">
            <a:hlinkClick r:id="rId2"/>
          </p:cNvPr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071678"/>
            <a:ext cx="842968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357158" y="4714884"/>
            <a:ext cx="8429684" cy="184665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200" b="1" dirty="0" err="1" smtClean="0">
                <a:latin typeface="Times New Roman" pitchFamily="18" charset="0"/>
                <a:cs typeface="Times New Roman" pitchFamily="18" charset="0"/>
              </a:rPr>
              <a:t>вызвают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 проблемы с </a:t>
            </a:r>
            <a:r>
              <a:rPr lang="ru-RU" sz="2200" b="1" dirty="0" err="1" smtClean="0">
                <a:latin typeface="Times New Roman" pitchFamily="18" charset="0"/>
                <a:cs typeface="Times New Roman" pitchFamily="18" charset="0"/>
              </a:rPr>
              <a:t>сердечно-сосудистой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 системой, бессонницей, утомлением, быстрым истощением ресурсов    организма, </a:t>
            </a:r>
            <a:r>
              <a:rPr lang="ru-RU" sz="2400" b="1" u="sng" dirty="0" smtClean="0">
                <a:latin typeface="Times New Roman" pitchFamily="18" charset="0"/>
                <a:cs typeface="Times New Roman" pitchFamily="18" charset="0"/>
              </a:rPr>
              <a:t>тахикардию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, повышение </a:t>
            </a:r>
            <a:r>
              <a:rPr lang="ru-RU" sz="2400" b="1" u="sng" dirty="0" smtClean="0">
                <a:latin typeface="Times New Roman" pitchFamily="18" charset="0"/>
                <a:cs typeface="Times New Roman" pitchFamily="18" charset="0"/>
              </a:rPr>
              <a:t>артериального давления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,   </a:t>
            </a:r>
            <a:r>
              <a:rPr lang="ru-RU" sz="2400" b="1" u="sng" dirty="0" smtClean="0">
                <a:latin typeface="Times New Roman" pitchFamily="18" charset="0"/>
                <a:cs typeface="Times New Roman" pitchFamily="18" charset="0"/>
              </a:rPr>
              <a:t>аритмию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, тошноту.</a:t>
            </a:r>
          </a:p>
          <a:p>
            <a:pPr algn="just"/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00430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10" name="Rectangle 2"/>
          <p:cNvSpPr>
            <a:spLocks noChangeArrowheads="1"/>
          </p:cNvSpPr>
          <p:nvPr/>
        </p:nvSpPr>
        <p:spPr bwMode="auto">
          <a:xfrm>
            <a:off x="684213" y="260350"/>
            <a:ext cx="8208962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1433" tIns="45716" rIns="91433" bIns="45716" anchor="b"/>
          <a:lstStyle/>
          <a:p>
            <a:pPr algn="ctr" defTabSz="993775">
              <a:lnSpc>
                <a:spcPct val="90000"/>
              </a:lnSpc>
              <a:defRPr/>
            </a:pPr>
            <a:endParaRPr lang="ru-RU" sz="22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285720" y="357166"/>
            <a:ext cx="8572560" cy="5940088"/>
          </a:xfrm>
          <a:prstGeom prst="rect">
            <a:avLst/>
          </a:prstGeom>
          <a:solidFill>
            <a:srgbClr val="0070C0"/>
          </a:solidFill>
          <a:ln w="76200" cmpd="tri" algn="ctr">
            <a:noFill/>
            <a:miter lim="800000"/>
            <a:headEnd/>
            <a:tailEnd/>
          </a:ln>
        </p:spPr>
        <p:txBody>
          <a:bodyPr wrap="square" lIns="91433" rIns="91433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КАДРОВОЕ ОБЕСПЕЧЕНИЕ СИСТЕМЫ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ЗДРАВООХРАНЕНИЯ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ПОТРЕБНОСТЬ ВО ВРАЧЕБНЫХ КАДРАХ  В 2011 Г СОСТАВЛЯЛА 5 ТЫС. ЧЕЛОВЕК. 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НЕ УЛУЧШАЕТСЯ СИТУАЦИЯ С УКОМПЛЕКТОВАННОСТЬЮ ВРАЧАМИ УЧРЕЖДЕНИЙ ЗДРАВООХРАНЕНИЯ, РАСПОЛОЖЕННЫХ В СЕЛЬСКОЙ МЕСТНОСТИ. </a:t>
            </a:r>
          </a:p>
          <a:p>
            <a:pPr algn="just"/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Обеспеченность населения </a:t>
            </a:r>
            <a:r>
              <a:rPr lang="ru-RU" sz="2800" u="sng" dirty="0">
                <a:latin typeface="Times New Roman" pitchFamily="18" charset="0"/>
                <a:cs typeface="Times New Roman" pitchFamily="18" charset="0"/>
              </a:rPr>
              <a:t>врачебными кадрами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составила 42 врача на 10 тыс. населения. 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Выше обеспеченность населения врачебными кадрами в г. Минске — 63 на 10 тыс. населения и Гродненской области — 45,5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5" name="Рисунок 4" descr="Новости Республики Беларусь : Бизнес лидер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28604"/>
            <a:ext cx="1085847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/>
          <p:cNvSpPr txBox="1">
            <a:spLocks/>
          </p:cNvSpPr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vert="horz" lIns="182880" tIns="91440">
            <a:normAutofit fontScale="92500"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Индекс развития человека</a:t>
            </a:r>
            <a:r>
              <a:rPr kumimoji="0" lang="ru-RU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=     здоровье  + долголетие  + уровень  образования  + уровень жизни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ru-RU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По ИЧР лидируют Норвегия, Австралия, Нидерланды, а замыкают рейтинг Бурунди, Нигер, Республика Конго.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ИЧР   РБ составил    0,756  (на 2011 г.).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В численном выражении ИЧР с 2005 по 2011 г вырос с 0,723 до 0,756 — на 5%.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очень высокий ИЧР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(Эстония—34, Литва—40, Латвия—43)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высокий уровень 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Беларусь  по  ИЧР опережает  все  остальные  страны  СНГ  и занимает  65-е  место (из 187).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В этой же группе РФ—66, Казахстан—68, Грузия—75, Украина —76, Армения—86, Азербайджан—91.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средний  ИЧР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– Молдова -111-е место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0430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ChangeArrowheads="1"/>
          </p:cNvSpPr>
          <p:nvPr/>
        </p:nvSpPr>
        <p:spPr bwMode="auto">
          <a:xfrm>
            <a:off x="285720" y="1928802"/>
            <a:ext cx="8572560" cy="458587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целом, продукты, содержащие ГМО, можно разделить на три категории: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продукты, содержащие ГМ- ингредиенты.  Иногда они застенчиво называются «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подсластителями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», «красителями» или «растительными белками».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продукты переработки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трансгенного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сырья (например, соевые творог и молоко, чипсы, готовые завтраки).</a:t>
            </a:r>
            <a:endParaRPr kumimoji="0" lang="ru-RU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Собственно сами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трансгенные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овощи и фрукты, которые мы покупаем и употребляем в пищу. (кукуруза, соя и масличный рапс , а также хлопок (очищенное хлопковое масло используют и в пищу), картофель, рис, тыква, сахарная свекла и томаты). 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1F2227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!!!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Последствия влияния не изучены</a:t>
            </a:r>
            <a:endParaRPr kumimoji="0" lang="ru-RU" sz="2800" b="1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5720" y="357166"/>
            <a:ext cx="8572560" cy="156966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ГМО - это гибриды с измененным набором генов. Изменения производят для того, чтобы придать растению некоторые полезные свойства: устойчивость к вредителям, морозостойкость, урожайность, калорийность и т. д.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142852"/>
            <a:ext cx="8143932" cy="46166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В-ва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снижающие и ликвидирующие угрозу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20" y="571480"/>
            <a:ext cx="8572560" cy="61093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kumimoji="0" lang="ru-RU" sz="2300" b="1" i="1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Адаптогены</a:t>
            </a:r>
            <a:endParaRPr kumimoji="0" lang="ru-RU" sz="2300" b="1" i="1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just"/>
            <a:r>
              <a:rPr kumimoji="0" lang="ru-RU" sz="230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Служат для повышения иммунитета(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женьшень (корень), китайский лимонник (ягоды, листья, стебли молодые), айва японская (плоды), радиола </a:t>
            </a:r>
            <a:r>
              <a:rPr kumimoji="0" lang="ru-RU" sz="23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розовая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kumimoji="0" lang="ru-RU" sz="23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левзея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лекарственная, элеутерококк, </a:t>
            </a:r>
            <a:r>
              <a:rPr kumimoji="0" lang="ru-RU" sz="23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эхинацея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, 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прополис, мумиё).</a:t>
            </a:r>
            <a:endParaRPr lang="ru-RU" sz="2300" b="1" i="1" u="sng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kumimoji="0" lang="ru-RU" sz="2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300" b="1" i="1" u="sng" dirty="0" smtClean="0">
                <a:latin typeface="Times New Roman" pitchFamily="18" charset="0"/>
                <a:cs typeface="Times New Roman" pitchFamily="18" charset="0"/>
              </a:rPr>
              <a:t>Антиоксиданты</a:t>
            </a:r>
          </a:p>
          <a:p>
            <a:pPr algn="just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Вещества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, защищающие клетки организма, в том числе и иммунной системы, от радиации. 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(Препараты : </a:t>
            </a:r>
            <a:r>
              <a:rPr lang="ru-RU" sz="2300" dirty="0" err="1" smtClean="0">
                <a:latin typeface="Times New Roman" pitchFamily="18" charset="0"/>
                <a:cs typeface="Times New Roman" pitchFamily="18" charset="0"/>
              </a:rPr>
              <a:t>антиоксидан-тный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комплекс, бета-каротин, </a:t>
            </a:r>
            <a:r>
              <a:rPr lang="ru-RU" sz="2300" dirty="0" err="1">
                <a:latin typeface="Times New Roman" pitchFamily="18" charset="0"/>
                <a:cs typeface="Times New Roman" pitchFamily="18" charset="0"/>
              </a:rPr>
              <a:t>квертицин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300" dirty="0" err="1">
                <a:latin typeface="Times New Roman" pitchFamily="18" charset="0"/>
                <a:cs typeface="Times New Roman" pitchFamily="18" charset="0"/>
              </a:rPr>
              <a:t>антиокс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 в капсулах, пророщенная пшеница, чага </a:t>
            </a:r>
            <a:r>
              <a:rPr lang="ru-RU" sz="2300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или </a:t>
            </a:r>
            <a:r>
              <a:rPr lang="ru-RU" sz="2300" dirty="0" err="1" smtClean="0">
                <a:latin typeface="Times New Roman" pitchFamily="18" charset="0"/>
                <a:cs typeface="Times New Roman" pitchFamily="18" charset="0"/>
              </a:rPr>
              <a:t>бефунгин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экстракт березового гриба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3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300" i="1" u="sng" dirty="0" err="1" smtClean="0">
                <a:latin typeface="Times New Roman" pitchFamily="18" charset="0"/>
                <a:cs typeface="Times New Roman" pitchFamily="18" charset="0"/>
              </a:rPr>
              <a:t>Э</a:t>
            </a:r>
            <a:r>
              <a:rPr lang="ru-RU" sz="2300" b="1" i="1" u="sng" dirty="0" err="1" smtClean="0">
                <a:latin typeface="Times New Roman" pitchFamily="18" charset="0"/>
                <a:cs typeface="Times New Roman" pitchFamily="18" charset="0"/>
              </a:rPr>
              <a:t>нтеросорбенты</a:t>
            </a:r>
            <a:endParaRPr lang="ru-RU" sz="2300" b="1" i="1" u="sng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Вещества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, приносящие двойную пользу: во-первых, они удаляют из организма радионуклиды и соли тяжелых металлов, во-вторых, они чистят организм от аллергенов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(пищевые 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добавки, содержащие пектиновые вещества или пищевые волокна, а также активированные 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угли)</a:t>
            </a:r>
            <a:endParaRPr lang="ru-RU" sz="2300" b="1" i="1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</a:rPr>
              <a:t>: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428596" y="928670"/>
            <a:ext cx="8340725" cy="5322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285720" y="285728"/>
            <a:ext cx="8572560" cy="41242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ru-RU" sz="2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Биоцентрический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или </a:t>
            </a:r>
            <a:r>
              <a:rPr kumimoji="0" lang="ru-RU" sz="2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экоцентрический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подход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Основан на представлении, что человек как биологический вид в значительной мере остается под контролем главных экологических законов и в своих взаимоотношениях с природой обязан принимать ее условия.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РАЗВИТИЕ ЧЕЛОВЕЧЕСКОГО ОБЩЕСТВА – ЧАСТЬ ЭВОЛЮЦИИ ПРИРОДЫ,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где действуют законы экологических пределов, необратимости и отбора. Возникновение проблем окружающей среды обусловлено не просто ее загрязнением, но превышением порога выносливости биосферы, нарушением ее регуляторных функций. В рамках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экоцентрического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подхода </a:t>
            </a: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ПРОГРЕСС ЧЕЛОВЕЧЕСКОЙ ЦИВИЛИЗАЦИИ ОГРАНИЧЕН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её безусловной зависимостью от состояния живой природы и ее законов.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43" name="Picture 3" descr="Версия: у человека и обезьяны нет предков на земле - Невероятно, но факт - Форум города Вязьм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429132"/>
            <a:ext cx="8572560" cy="2070068"/>
          </a:xfrm>
          <a:prstGeom prst="rect">
            <a:avLst/>
          </a:prstGeom>
          <a:noFill/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357158" y="500042"/>
            <a:ext cx="8429684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6036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Объем антропогенного воздействия на биосферу в 20-м веке и начале 21 -ого приблизился к пределу ее устойчивости, а по некоторым параметрам его превзошёл, о чем свидетельствует: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резкое сокращение площади ненарушенных экосистем, их деградация, необратимое количественное и качественное обеднение биосферы;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потребление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возобновимых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природных ресурсов (вода, почва, биомасса растений и животных) достигло или превысило темпы их естественного прироста;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химическая деформация среды как результат загрязнения отходами человеческого хозяйства, угроза здоровью людей;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разомкнутость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антропогенного круговорота веществ (отходы содержат много веществ и материалов, не утилизируемых в естественных круговоротах –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ксенобиотиков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резкое сокращение запасов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невозобновимых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(минеральных и топливных) ресурсов.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642918"/>
            <a:ext cx="83582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7675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Природа отвечает на антропогенное давление часто непредвиденными изменениями, создающими экологическую опасность: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антропогенное преобразование ландшафтов и их загрязнение имеют неконтролируемое последствие в виде зон экологического риска, экологических бедствий, экономических потерь;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избирательное воздействие на отдельные виды микроорганизмов, растений, животных вызывает неконтролируемые цепные реакции нарушают устойчивость экосистем, ведут к их разрушению;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мутации живых организмов под действием химического и радиационного загрязнения среды (повышенная устойчивость, адаптивность, иногда – опасные для человека свойства мутантов).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Другая 4">
      <a:dk1>
        <a:srgbClr val="000000"/>
      </a:dk1>
      <a:lt1>
        <a:srgbClr val="FF4040"/>
      </a:lt1>
      <a:dk2>
        <a:srgbClr val="00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0000"/>
      </a:accent6>
      <a:hlink>
        <a:srgbClr val="FFFFFF"/>
      </a:hlink>
      <a:folHlink>
        <a:srgbClr val="FFFFFF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703</TotalTime>
  <Words>5077</Words>
  <Application>Microsoft Office PowerPoint</Application>
  <PresentationFormat>Экран (4:3)</PresentationFormat>
  <Paragraphs>563</Paragraphs>
  <Slides>67</Slides>
  <Notes>4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67</vt:i4>
      </vt:variant>
    </vt:vector>
  </HeadingPairs>
  <TitlesOfParts>
    <vt:vector size="68" baseType="lpstr">
      <vt:lpstr>Аспект</vt:lpstr>
      <vt:lpstr>«БЕЗОПАСНОСТЬ ЖИЗНЕДЕЯТЕЛЬНОСТИ ЧЕЛОВЕКА (БЖЧ)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(БЖЧ)</dc:title>
  <dc:creator>user</dc:creator>
  <cp:lastModifiedBy>user</cp:lastModifiedBy>
  <cp:revision>71</cp:revision>
  <dcterms:created xsi:type="dcterms:W3CDTF">2014-10-23T17:19:10Z</dcterms:created>
  <dcterms:modified xsi:type="dcterms:W3CDTF">2017-10-20T20:04:28Z</dcterms:modified>
</cp:coreProperties>
</file>